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62" r:id="rId4"/>
    <p:sldId id="317" r:id="rId5"/>
    <p:sldId id="321" r:id="rId6"/>
    <p:sldId id="320" r:id="rId7"/>
    <p:sldId id="258" r:id="rId8"/>
    <p:sldId id="304" r:id="rId9"/>
    <p:sldId id="305" r:id="rId10"/>
    <p:sldId id="306" r:id="rId11"/>
    <p:sldId id="322" r:id="rId12"/>
    <p:sldId id="260" r:id="rId13"/>
    <p:sldId id="261" r:id="rId14"/>
    <p:sldId id="263" r:id="rId15"/>
    <p:sldId id="265" r:id="rId16"/>
    <p:sldId id="267" r:id="rId17"/>
    <p:sldId id="268" r:id="rId18"/>
    <p:sldId id="269" r:id="rId19"/>
    <p:sldId id="266" r:id="rId20"/>
    <p:sldId id="270" r:id="rId21"/>
    <p:sldId id="271" r:id="rId22"/>
    <p:sldId id="272" r:id="rId23"/>
    <p:sldId id="273" r:id="rId24"/>
    <p:sldId id="274" r:id="rId25"/>
    <p:sldId id="275" r:id="rId26"/>
    <p:sldId id="278" r:id="rId27"/>
    <p:sldId id="277" r:id="rId28"/>
    <p:sldId id="279" r:id="rId29"/>
    <p:sldId id="276" r:id="rId30"/>
    <p:sldId id="280" r:id="rId31"/>
    <p:sldId id="282" r:id="rId32"/>
    <p:sldId id="283" r:id="rId33"/>
    <p:sldId id="284" r:id="rId34"/>
    <p:sldId id="286" r:id="rId35"/>
    <p:sldId id="324" r:id="rId36"/>
    <p:sldId id="325" r:id="rId37"/>
    <p:sldId id="287" r:id="rId38"/>
    <p:sldId id="326" r:id="rId39"/>
    <p:sldId id="327" r:id="rId40"/>
    <p:sldId id="328" r:id="rId41"/>
    <p:sldId id="329" r:id="rId42"/>
    <p:sldId id="330" r:id="rId43"/>
    <p:sldId id="331" r:id="rId44"/>
    <p:sldId id="332" r:id="rId45"/>
    <p:sldId id="333" r:id="rId46"/>
    <p:sldId id="334" r:id="rId47"/>
    <p:sldId id="335" r:id="rId48"/>
    <p:sldId id="336" r:id="rId49"/>
    <p:sldId id="359" r:id="rId50"/>
    <p:sldId id="300" r:id="rId51"/>
    <p:sldId id="302" r:id="rId52"/>
    <p:sldId id="303" r:id="rId53"/>
    <p:sldId id="310" r:id="rId54"/>
    <p:sldId id="338" r:id="rId55"/>
    <p:sldId id="339" r:id="rId56"/>
    <p:sldId id="340" r:id="rId57"/>
    <p:sldId id="361" r:id="rId58"/>
    <p:sldId id="341" r:id="rId59"/>
    <p:sldId id="342" r:id="rId60"/>
    <p:sldId id="343" r:id="rId61"/>
    <p:sldId id="344" r:id="rId62"/>
    <p:sldId id="345" r:id="rId63"/>
    <p:sldId id="346" r:id="rId64"/>
    <p:sldId id="347" r:id="rId65"/>
    <p:sldId id="349" r:id="rId66"/>
    <p:sldId id="350" r:id="rId67"/>
    <p:sldId id="348" r:id="rId68"/>
    <p:sldId id="351" r:id="rId69"/>
    <p:sldId id="352" r:id="rId70"/>
    <p:sldId id="353" r:id="rId71"/>
    <p:sldId id="360" r:id="rId72"/>
    <p:sldId id="354" r:id="rId73"/>
    <p:sldId id="355" r:id="rId74"/>
    <p:sldId id="356" r:id="rId75"/>
    <p:sldId id="358" r:id="rId76"/>
    <p:sldId id="357" r:id="rId77"/>
    <p:sldId id="337" r:id="rId78"/>
    <p:sldId id="311" r:id="rId79"/>
    <p:sldId id="312" r:id="rId80"/>
    <p:sldId id="313" r:id="rId81"/>
    <p:sldId id="314" r:id="rId82"/>
    <p:sldId id="315" r:id="rId83"/>
    <p:sldId id="292" r:id="rId8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480" y="16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06/02/2012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06/02/2012</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package" Target="../embeddings/Document_Microsoft_Office_Word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3" Type="http://schemas.openxmlformats.org/officeDocument/2006/relationships/package" Target="../embeddings/Document_Microsoft_Office_Word2.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package" Target="../embeddings/Document_Microsoft_Office_Word3.doc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package" Target="../embeddings/Document_Microsoft_Office_Word4.doc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La monnaie et la création monétaire </a:t>
            </a:r>
            <a:endParaRPr lang="fr-FR" dirty="0"/>
          </a:p>
        </p:txBody>
      </p:sp>
      <p:sp>
        <p:nvSpPr>
          <p:cNvPr id="3" name="Sous-titre 2"/>
          <p:cNvSpPr>
            <a:spLocks noGrp="1"/>
          </p:cNvSpPr>
          <p:nvPr>
            <p:ph type="subTitle" idx="1"/>
          </p:nvPr>
        </p:nvSpPr>
        <p:spPr/>
        <p:txBody>
          <a:bodyPr/>
          <a:lstStyle/>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La monnaie est un stock d’actifs aisément mobilisables pour procéder à des transactions</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DU CHAPITRE :</a:t>
            </a:r>
            <a:endParaRPr lang="fr-FR" dirty="0"/>
          </a:p>
        </p:txBody>
      </p:sp>
      <p:sp>
        <p:nvSpPr>
          <p:cNvPr id="3" name="Espace réservé du contenu 2"/>
          <p:cNvSpPr>
            <a:spLocks noGrp="1"/>
          </p:cNvSpPr>
          <p:nvPr>
            <p:ph idx="1"/>
          </p:nvPr>
        </p:nvSpPr>
        <p:spPr/>
        <p:txBody>
          <a:bodyPr/>
          <a:lstStyle/>
          <a:p>
            <a:pPr>
              <a:buNone/>
            </a:pPr>
            <a:r>
              <a:rPr lang="fr-FR" dirty="0" smtClean="0"/>
              <a:t>1) Les formes de la monnaie</a:t>
            </a:r>
          </a:p>
          <a:p>
            <a:pPr>
              <a:buNone/>
            </a:pPr>
            <a:r>
              <a:rPr lang="fr-FR" dirty="0" smtClean="0"/>
              <a:t>2) Les fonctions de la monnaie </a:t>
            </a:r>
          </a:p>
          <a:p>
            <a:pPr>
              <a:buNone/>
            </a:pPr>
            <a:r>
              <a:rPr lang="fr-FR" dirty="0" smtClean="0"/>
              <a:t>3) La création monétaire </a:t>
            </a:r>
          </a:p>
          <a:p>
            <a:pPr>
              <a:buNone/>
            </a:pPr>
            <a:r>
              <a:rPr lang="fr-FR" dirty="0" smtClean="0"/>
              <a:t>4) La masse monétaire et ses contreparties </a:t>
            </a:r>
          </a:p>
          <a:p>
            <a:pPr>
              <a:buNone/>
            </a:pPr>
            <a:r>
              <a:rPr lang="fr-FR" dirty="0" smtClean="0"/>
              <a:t>5) Les grandes théories de la monnaie</a:t>
            </a:r>
          </a:p>
          <a:p>
            <a:pPr>
              <a:buNone/>
            </a:pPr>
            <a:r>
              <a:rPr lang="fr-FR" dirty="0" smtClean="0"/>
              <a:t>6) La politique monétaire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i="1" dirty="0" smtClean="0"/>
              <a:t>I – LES FORMES DE LA MONNAIE </a:t>
            </a:r>
            <a:endParaRPr lang="fr-FR" dirty="0"/>
          </a:p>
        </p:txBody>
      </p:sp>
      <p:sp>
        <p:nvSpPr>
          <p:cNvPr id="3" name="Espace réservé du contenu 2"/>
          <p:cNvSpPr>
            <a:spLocks noGrp="1"/>
          </p:cNvSpPr>
          <p:nvPr>
            <p:ph idx="1"/>
          </p:nvPr>
        </p:nvSpPr>
        <p:spPr/>
        <p:txBody>
          <a:bodyPr>
            <a:normAutofit/>
          </a:bodyPr>
          <a:lstStyle/>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i="1" dirty="0" smtClean="0"/>
              <a:t>I – LES FORMES DE LA MONNAIE </a:t>
            </a:r>
            <a:endParaRPr lang="fr-FR" dirty="0"/>
          </a:p>
        </p:txBody>
      </p:sp>
      <p:sp>
        <p:nvSpPr>
          <p:cNvPr id="3" name="Espace réservé du contenu 2"/>
          <p:cNvSpPr>
            <a:spLocks noGrp="1"/>
          </p:cNvSpPr>
          <p:nvPr>
            <p:ph idx="1"/>
          </p:nvPr>
        </p:nvSpPr>
        <p:spPr/>
        <p:txBody>
          <a:bodyPr>
            <a:normAutofit fontScale="92500" lnSpcReduction="20000"/>
          </a:bodyPr>
          <a:lstStyle/>
          <a:p>
            <a:r>
              <a:rPr lang="fr-FR" b="1" dirty="0" smtClean="0"/>
              <a:t>monnaie marchandise</a:t>
            </a:r>
            <a:r>
              <a:rPr lang="fr-FR" dirty="0" smtClean="0"/>
              <a:t> (sel, thé, bétail…) = un bien donné pour payer un achat</a:t>
            </a:r>
          </a:p>
          <a:p>
            <a:r>
              <a:rPr lang="fr-FR" b="1" dirty="0" smtClean="0"/>
              <a:t>monnaie métallique</a:t>
            </a:r>
            <a:r>
              <a:rPr lang="fr-FR" dirty="0" smtClean="0"/>
              <a:t> (or, argent)</a:t>
            </a:r>
          </a:p>
          <a:p>
            <a:r>
              <a:rPr lang="fr-FR" b="1" dirty="0" smtClean="0"/>
              <a:t>monnaie divisionnaire</a:t>
            </a:r>
            <a:r>
              <a:rPr lang="fr-FR" dirty="0" smtClean="0"/>
              <a:t> (pièces) : 0.003 % de la masse monétaire  </a:t>
            </a:r>
          </a:p>
          <a:p>
            <a:r>
              <a:rPr lang="fr-FR" b="1" dirty="0" smtClean="0"/>
              <a:t>monnaie fiduciaire</a:t>
            </a:r>
            <a:r>
              <a:rPr lang="fr-FR" dirty="0" smtClean="0"/>
              <a:t> (billets) : 2.97 % de la masse monétaire</a:t>
            </a:r>
          </a:p>
          <a:p>
            <a:r>
              <a:rPr lang="fr-FR" b="1" dirty="0" smtClean="0"/>
              <a:t>monnaie scripturale</a:t>
            </a:r>
            <a:r>
              <a:rPr lang="fr-FR" dirty="0" smtClean="0"/>
              <a:t> : dépôts à vue auprès d’établissements financiers : 80 % de la masse monétaire – c’est la monnaie « en écriture » (chèques, virements…)</a:t>
            </a: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sp>
        <p:nvSpPr>
          <p:cNvPr id="3" name="Espace réservé du contenu 2"/>
          <p:cNvSpPr>
            <a:spLocks noGrp="1"/>
          </p:cNvSpPr>
          <p:nvPr>
            <p:ph idx="1"/>
          </p:nvPr>
        </p:nvSpPr>
        <p:spPr/>
        <p:txBody>
          <a:bodyPr>
            <a:normAutofit/>
          </a:bodyPr>
          <a:lstStyle/>
          <a:p>
            <a:r>
              <a:rPr lang="fr-FR" dirty="0" smtClean="0"/>
              <a:t> Le système monétaire est basé sur la confiance (</a:t>
            </a:r>
            <a:r>
              <a:rPr lang="fr-FR" dirty="0" err="1" smtClean="0"/>
              <a:t>fiducia</a:t>
            </a:r>
            <a:r>
              <a:rPr lang="fr-FR" dirty="0" smtClean="0"/>
              <a:t> = confiance)</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dirty="0" smtClean="0"/>
              <a:t>II – LES FONCTIONS DE LA MONNAIE </a:t>
            </a:r>
            <a:endParaRPr lang="fr-FR" dirty="0"/>
          </a:p>
        </p:txBody>
      </p:sp>
      <p:sp>
        <p:nvSpPr>
          <p:cNvPr id="3" name="Espace réservé du contenu 2"/>
          <p:cNvSpPr>
            <a:spLocks noGrp="1"/>
          </p:cNvSpPr>
          <p:nvPr>
            <p:ph idx="1"/>
          </p:nvPr>
        </p:nvSpPr>
        <p:spPr/>
        <p:txBody>
          <a:bodyPr>
            <a:normAutofit/>
          </a:bodyPr>
          <a:lstStyle/>
          <a:p>
            <a:pPr>
              <a:buNone/>
            </a:pPr>
            <a:r>
              <a:rPr lang="fr-FR" dirty="0" smtClean="0"/>
              <a:t> </a:t>
            </a:r>
          </a:p>
          <a:p>
            <a:pPr>
              <a:buNone/>
            </a:pPr>
            <a:r>
              <a:rPr lang="fr-FR" dirty="0" smtClean="0"/>
              <a:t>	- réserve de valeur </a:t>
            </a:r>
          </a:p>
          <a:p>
            <a:pPr>
              <a:buNone/>
            </a:pPr>
            <a:r>
              <a:rPr lang="fr-FR" dirty="0" smtClean="0"/>
              <a:t>	- unité de compte </a:t>
            </a:r>
          </a:p>
          <a:p>
            <a:pPr>
              <a:buNone/>
            </a:pPr>
            <a:r>
              <a:rPr lang="fr-FR" dirty="0" smtClean="0"/>
              <a:t>	- intermédiaire des échanges </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Nombre de prix </a:t>
            </a:r>
            <a:endParaRPr lang="fr-FR" dirty="0"/>
          </a:p>
        </p:txBody>
      </p:sp>
      <p:graphicFrame>
        <p:nvGraphicFramePr>
          <p:cNvPr id="4" name="Espace réservé du contenu 3"/>
          <p:cNvGraphicFramePr>
            <a:graphicFrameLocks noGrp="1"/>
          </p:cNvGraphicFramePr>
          <p:nvPr>
            <p:ph idx="1"/>
          </p:nvPr>
        </p:nvGraphicFramePr>
        <p:xfrm>
          <a:off x="457200" y="1600200"/>
          <a:ext cx="3291840" cy="2807974"/>
        </p:xfrm>
        <a:graphic>
          <a:graphicData uri="http://schemas.openxmlformats.org/drawingml/2006/table">
            <a:tbl>
              <a:tblPr firstRow="1" bandRow="1">
                <a:tableStyleId>{5C22544A-7EE6-4342-B048-85BDC9FD1C3A}</a:tableStyleId>
              </a:tblPr>
              <a:tblGrid>
                <a:gridCol w="1645920"/>
                <a:gridCol w="1645920"/>
              </a:tblGrid>
              <a:tr h="964704">
                <a:tc>
                  <a:txBody>
                    <a:bodyPr/>
                    <a:lstStyle/>
                    <a:p>
                      <a:r>
                        <a:rPr lang="fr-FR" dirty="0" smtClean="0"/>
                        <a:t>Nombre de biens</a:t>
                      </a:r>
                      <a:r>
                        <a:rPr lang="fr-FR" baseline="0" dirty="0" smtClean="0"/>
                        <a:t> </a:t>
                      </a:r>
                      <a:endParaRPr lang="fr-FR" dirty="0"/>
                    </a:p>
                  </a:txBody>
                  <a:tcPr/>
                </a:tc>
                <a:tc>
                  <a:txBody>
                    <a:bodyPr/>
                    <a:lstStyle/>
                    <a:p>
                      <a:r>
                        <a:rPr lang="fr-FR" dirty="0" smtClean="0"/>
                        <a:t>3 </a:t>
                      </a:r>
                      <a:endParaRPr lang="fr-FR" dirty="0"/>
                    </a:p>
                  </a:txBody>
                  <a:tcPr/>
                </a:tc>
              </a:tr>
              <a:tr h="921635">
                <a:tc>
                  <a:txBody>
                    <a:bodyPr/>
                    <a:lstStyle/>
                    <a:p>
                      <a:r>
                        <a:rPr lang="fr-FR" dirty="0" smtClean="0"/>
                        <a:t>Troc </a:t>
                      </a:r>
                      <a:endParaRPr lang="fr-FR" dirty="0"/>
                    </a:p>
                  </a:txBody>
                  <a:tcPr/>
                </a:tc>
                <a:tc>
                  <a:txBody>
                    <a:bodyPr/>
                    <a:lstStyle/>
                    <a:p>
                      <a:r>
                        <a:rPr lang="fr-FR" dirty="0" smtClean="0"/>
                        <a:t>3</a:t>
                      </a:r>
                      <a:endParaRPr lang="fr-FR" dirty="0"/>
                    </a:p>
                  </a:txBody>
                  <a:tcPr/>
                </a:tc>
              </a:tr>
              <a:tr h="921635">
                <a:tc>
                  <a:txBody>
                    <a:bodyPr/>
                    <a:lstStyle/>
                    <a:p>
                      <a:r>
                        <a:rPr lang="fr-FR" dirty="0" smtClean="0"/>
                        <a:t>Monnaie </a:t>
                      </a:r>
                      <a:endParaRPr lang="fr-FR" dirty="0"/>
                    </a:p>
                  </a:txBody>
                  <a:tcPr/>
                </a:tc>
                <a:tc>
                  <a:txBody>
                    <a:bodyPr/>
                    <a:lstStyle/>
                    <a:p>
                      <a:r>
                        <a:rPr lang="fr-FR" dirty="0" smtClean="0"/>
                        <a:t>2 </a:t>
                      </a:r>
                      <a:endParaRPr lang="fr-FR"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Nombre de prix </a:t>
            </a:r>
            <a:endParaRPr lang="fr-FR" dirty="0"/>
          </a:p>
        </p:txBody>
      </p:sp>
      <p:graphicFrame>
        <p:nvGraphicFramePr>
          <p:cNvPr id="4" name="Espace réservé du contenu 3"/>
          <p:cNvGraphicFramePr>
            <a:graphicFrameLocks noGrp="1"/>
          </p:cNvGraphicFramePr>
          <p:nvPr>
            <p:ph idx="1"/>
          </p:nvPr>
        </p:nvGraphicFramePr>
        <p:xfrm>
          <a:off x="457200" y="1600200"/>
          <a:ext cx="4937760" cy="2764905"/>
        </p:xfrm>
        <a:graphic>
          <a:graphicData uri="http://schemas.openxmlformats.org/drawingml/2006/table">
            <a:tbl>
              <a:tblPr firstRow="1" bandRow="1">
                <a:tableStyleId>{5C22544A-7EE6-4342-B048-85BDC9FD1C3A}</a:tableStyleId>
              </a:tblPr>
              <a:tblGrid>
                <a:gridCol w="1645920"/>
                <a:gridCol w="1645920"/>
                <a:gridCol w="1645920"/>
              </a:tblGrid>
              <a:tr h="921635">
                <a:tc>
                  <a:txBody>
                    <a:bodyPr/>
                    <a:lstStyle/>
                    <a:p>
                      <a:r>
                        <a:rPr lang="fr-FR" dirty="0" smtClean="0"/>
                        <a:t>Nombre de biens</a:t>
                      </a:r>
                      <a:r>
                        <a:rPr lang="fr-FR" baseline="0" dirty="0" smtClean="0"/>
                        <a:t> </a:t>
                      </a:r>
                      <a:endParaRPr lang="fr-FR" dirty="0"/>
                    </a:p>
                  </a:txBody>
                  <a:tcPr/>
                </a:tc>
                <a:tc>
                  <a:txBody>
                    <a:bodyPr/>
                    <a:lstStyle/>
                    <a:p>
                      <a:r>
                        <a:rPr lang="fr-FR" dirty="0" smtClean="0"/>
                        <a:t>3 </a:t>
                      </a:r>
                      <a:endParaRPr lang="fr-FR" dirty="0"/>
                    </a:p>
                  </a:txBody>
                  <a:tcPr/>
                </a:tc>
                <a:tc>
                  <a:txBody>
                    <a:bodyPr/>
                    <a:lstStyle/>
                    <a:p>
                      <a:r>
                        <a:rPr lang="fr-FR" dirty="0" smtClean="0"/>
                        <a:t>4</a:t>
                      </a:r>
                      <a:endParaRPr lang="fr-FR" dirty="0"/>
                    </a:p>
                  </a:txBody>
                  <a:tcPr/>
                </a:tc>
              </a:tr>
              <a:tr h="921635">
                <a:tc>
                  <a:txBody>
                    <a:bodyPr/>
                    <a:lstStyle/>
                    <a:p>
                      <a:r>
                        <a:rPr lang="fr-FR" dirty="0" smtClean="0"/>
                        <a:t>Troc </a:t>
                      </a:r>
                      <a:endParaRPr lang="fr-FR" dirty="0"/>
                    </a:p>
                  </a:txBody>
                  <a:tcPr/>
                </a:tc>
                <a:tc>
                  <a:txBody>
                    <a:bodyPr/>
                    <a:lstStyle/>
                    <a:p>
                      <a:r>
                        <a:rPr lang="fr-FR" dirty="0" smtClean="0"/>
                        <a:t>3</a:t>
                      </a:r>
                      <a:endParaRPr lang="fr-FR" dirty="0"/>
                    </a:p>
                  </a:txBody>
                  <a:tcPr/>
                </a:tc>
                <a:tc>
                  <a:txBody>
                    <a:bodyPr/>
                    <a:lstStyle/>
                    <a:p>
                      <a:r>
                        <a:rPr lang="fr-FR" dirty="0" smtClean="0"/>
                        <a:t>6</a:t>
                      </a:r>
                      <a:endParaRPr lang="fr-FR" dirty="0"/>
                    </a:p>
                  </a:txBody>
                  <a:tcPr/>
                </a:tc>
              </a:tr>
              <a:tr h="921635">
                <a:tc>
                  <a:txBody>
                    <a:bodyPr/>
                    <a:lstStyle/>
                    <a:p>
                      <a:r>
                        <a:rPr lang="fr-FR" dirty="0" smtClean="0"/>
                        <a:t>Monnaie </a:t>
                      </a:r>
                      <a:endParaRPr lang="fr-FR" dirty="0"/>
                    </a:p>
                  </a:txBody>
                  <a:tcPr/>
                </a:tc>
                <a:tc>
                  <a:txBody>
                    <a:bodyPr/>
                    <a:lstStyle/>
                    <a:p>
                      <a:r>
                        <a:rPr lang="fr-FR" dirty="0" smtClean="0"/>
                        <a:t>2 </a:t>
                      </a:r>
                      <a:endParaRPr lang="fr-FR" dirty="0"/>
                    </a:p>
                  </a:txBody>
                  <a:tcPr/>
                </a:tc>
                <a:tc>
                  <a:txBody>
                    <a:bodyPr/>
                    <a:lstStyle/>
                    <a:p>
                      <a:r>
                        <a:rPr lang="fr-FR" dirty="0" smtClean="0"/>
                        <a:t>3</a:t>
                      </a:r>
                      <a:endParaRPr lang="fr-FR"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Nombre de prix </a:t>
            </a:r>
            <a:endParaRPr lang="fr-FR" dirty="0"/>
          </a:p>
        </p:txBody>
      </p:sp>
      <p:graphicFrame>
        <p:nvGraphicFramePr>
          <p:cNvPr id="4" name="Espace réservé du contenu 3"/>
          <p:cNvGraphicFramePr>
            <a:graphicFrameLocks noGrp="1"/>
          </p:cNvGraphicFramePr>
          <p:nvPr>
            <p:ph idx="1"/>
          </p:nvPr>
        </p:nvGraphicFramePr>
        <p:xfrm>
          <a:off x="457200" y="1600200"/>
          <a:ext cx="6583680" cy="2764905"/>
        </p:xfrm>
        <a:graphic>
          <a:graphicData uri="http://schemas.openxmlformats.org/drawingml/2006/table">
            <a:tbl>
              <a:tblPr firstRow="1" bandRow="1">
                <a:tableStyleId>{5C22544A-7EE6-4342-B048-85BDC9FD1C3A}</a:tableStyleId>
              </a:tblPr>
              <a:tblGrid>
                <a:gridCol w="1645920"/>
                <a:gridCol w="1645920"/>
                <a:gridCol w="1645920"/>
                <a:gridCol w="1645920"/>
              </a:tblGrid>
              <a:tr h="921635">
                <a:tc>
                  <a:txBody>
                    <a:bodyPr/>
                    <a:lstStyle/>
                    <a:p>
                      <a:r>
                        <a:rPr lang="fr-FR" dirty="0" smtClean="0"/>
                        <a:t>Nombre de biens</a:t>
                      </a:r>
                      <a:r>
                        <a:rPr lang="fr-FR" baseline="0" dirty="0" smtClean="0"/>
                        <a:t> </a:t>
                      </a:r>
                      <a:endParaRPr lang="fr-FR" dirty="0"/>
                    </a:p>
                  </a:txBody>
                  <a:tcPr/>
                </a:tc>
                <a:tc>
                  <a:txBody>
                    <a:bodyPr/>
                    <a:lstStyle/>
                    <a:p>
                      <a:r>
                        <a:rPr lang="fr-FR" dirty="0" smtClean="0"/>
                        <a:t>3 </a:t>
                      </a:r>
                      <a:endParaRPr lang="fr-FR" dirty="0"/>
                    </a:p>
                  </a:txBody>
                  <a:tcPr/>
                </a:tc>
                <a:tc>
                  <a:txBody>
                    <a:bodyPr/>
                    <a:lstStyle/>
                    <a:p>
                      <a:r>
                        <a:rPr lang="fr-FR" dirty="0" smtClean="0"/>
                        <a:t>4</a:t>
                      </a:r>
                      <a:endParaRPr lang="fr-FR" dirty="0"/>
                    </a:p>
                  </a:txBody>
                  <a:tcPr/>
                </a:tc>
                <a:tc>
                  <a:txBody>
                    <a:bodyPr/>
                    <a:lstStyle/>
                    <a:p>
                      <a:r>
                        <a:rPr lang="fr-FR" dirty="0" smtClean="0"/>
                        <a:t>50</a:t>
                      </a:r>
                      <a:endParaRPr lang="fr-FR" dirty="0"/>
                    </a:p>
                  </a:txBody>
                  <a:tcPr/>
                </a:tc>
              </a:tr>
              <a:tr h="921635">
                <a:tc>
                  <a:txBody>
                    <a:bodyPr/>
                    <a:lstStyle/>
                    <a:p>
                      <a:r>
                        <a:rPr lang="fr-FR" dirty="0" smtClean="0"/>
                        <a:t>Troc </a:t>
                      </a:r>
                      <a:endParaRPr lang="fr-FR" dirty="0"/>
                    </a:p>
                  </a:txBody>
                  <a:tcPr/>
                </a:tc>
                <a:tc>
                  <a:txBody>
                    <a:bodyPr/>
                    <a:lstStyle/>
                    <a:p>
                      <a:r>
                        <a:rPr lang="fr-FR" dirty="0" smtClean="0"/>
                        <a:t>3</a:t>
                      </a:r>
                      <a:endParaRPr lang="fr-FR" dirty="0"/>
                    </a:p>
                  </a:txBody>
                  <a:tcPr/>
                </a:tc>
                <a:tc>
                  <a:txBody>
                    <a:bodyPr/>
                    <a:lstStyle/>
                    <a:p>
                      <a:r>
                        <a:rPr lang="fr-FR" dirty="0" smtClean="0"/>
                        <a:t>6</a:t>
                      </a:r>
                      <a:endParaRPr lang="fr-FR" dirty="0"/>
                    </a:p>
                  </a:txBody>
                  <a:tcPr/>
                </a:tc>
                <a:tc>
                  <a:txBody>
                    <a:bodyPr/>
                    <a:lstStyle/>
                    <a:p>
                      <a:r>
                        <a:rPr lang="fr-FR" dirty="0" smtClean="0"/>
                        <a:t>1225</a:t>
                      </a:r>
                      <a:endParaRPr lang="fr-FR" dirty="0"/>
                    </a:p>
                  </a:txBody>
                  <a:tcPr/>
                </a:tc>
              </a:tr>
              <a:tr h="921635">
                <a:tc>
                  <a:txBody>
                    <a:bodyPr/>
                    <a:lstStyle/>
                    <a:p>
                      <a:r>
                        <a:rPr lang="fr-FR" dirty="0" smtClean="0"/>
                        <a:t>Monnaie </a:t>
                      </a:r>
                      <a:endParaRPr lang="fr-FR" dirty="0"/>
                    </a:p>
                  </a:txBody>
                  <a:tcPr/>
                </a:tc>
                <a:tc>
                  <a:txBody>
                    <a:bodyPr/>
                    <a:lstStyle/>
                    <a:p>
                      <a:r>
                        <a:rPr lang="fr-FR" dirty="0" smtClean="0"/>
                        <a:t>2 </a:t>
                      </a:r>
                      <a:endParaRPr lang="fr-FR" dirty="0"/>
                    </a:p>
                  </a:txBody>
                  <a:tcPr/>
                </a:tc>
                <a:tc>
                  <a:txBody>
                    <a:bodyPr/>
                    <a:lstStyle/>
                    <a:p>
                      <a:r>
                        <a:rPr lang="fr-FR" dirty="0" smtClean="0"/>
                        <a:t>3</a:t>
                      </a:r>
                      <a:endParaRPr lang="fr-FR" dirty="0"/>
                    </a:p>
                  </a:txBody>
                  <a:tcPr/>
                </a:tc>
                <a:tc>
                  <a:txBody>
                    <a:bodyPr/>
                    <a:lstStyle/>
                    <a:p>
                      <a:r>
                        <a:rPr lang="fr-FR" dirty="0" smtClean="0"/>
                        <a:t>49</a:t>
                      </a:r>
                      <a:endParaRPr lang="fr-FR"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Nombre de prix </a:t>
            </a:r>
            <a:endParaRPr lang="fr-FR" dirty="0"/>
          </a:p>
        </p:txBody>
      </p:sp>
      <p:graphicFrame>
        <p:nvGraphicFramePr>
          <p:cNvPr id="4" name="Espace réservé du contenu 3"/>
          <p:cNvGraphicFramePr>
            <a:graphicFrameLocks noGrp="1"/>
          </p:cNvGraphicFramePr>
          <p:nvPr>
            <p:ph idx="1"/>
          </p:nvPr>
        </p:nvGraphicFramePr>
        <p:xfrm>
          <a:off x="457200" y="1600200"/>
          <a:ext cx="8229600" cy="2764905"/>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921635">
                <a:tc>
                  <a:txBody>
                    <a:bodyPr/>
                    <a:lstStyle/>
                    <a:p>
                      <a:r>
                        <a:rPr lang="fr-FR" dirty="0" smtClean="0"/>
                        <a:t>Nombre de biens</a:t>
                      </a:r>
                      <a:r>
                        <a:rPr lang="fr-FR" baseline="0" dirty="0" smtClean="0"/>
                        <a:t> </a:t>
                      </a:r>
                      <a:endParaRPr lang="fr-FR" dirty="0"/>
                    </a:p>
                  </a:txBody>
                  <a:tcPr/>
                </a:tc>
                <a:tc>
                  <a:txBody>
                    <a:bodyPr/>
                    <a:lstStyle/>
                    <a:p>
                      <a:r>
                        <a:rPr lang="fr-FR" dirty="0" smtClean="0"/>
                        <a:t>3 </a:t>
                      </a:r>
                      <a:endParaRPr lang="fr-FR" dirty="0"/>
                    </a:p>
                  </a:txBody>
                  <a:tcPr/>
                </a:tc>
                <a:tc>
                  <a:txBody>
                    <a:bodyPr/>
                    <a:lstStyle/>
                    <a:p>
                      <a:r>
                        <a:rPr lang="fr-FR" dirty="0" smtClean="0"/>
                        <a:t>4</a:t>
                      </a:r>
                      <a:endParaRPr lang="fr-FR" dirty="0"/>
                    </a:p>
                  </a:txBody>
                  <a:tcPr/>
                </a:tc>
                <a:tc>
                  <a:txBody>
                    <a:bodyPr/>
                    <a:lstStyle/>
                    <a:p>
                      <a:r>
                        <a:rPr lang="fr-FR" dirty="0" smtClean="0"/>
                        <a:t>50</a:t>
                      </a:r>
                      <a:endParaRPr lang="fr-FR" dirty="0"/>
                    </a:p>
                  </a:txBody>
                  <a:tcPr/>
                </a:tc>
                <a:tc>
                  <a:txBody>
                    <a:bodyPr/>
                    <a:lstStyle/>
                    <a:p>
                      <a:r>
                        <a:rPr lang="fr-FR" dirty="0" smtClean="0"/>
                        <a:t>n</a:t>
                      </a:r>
                      <a:endParaRPr lang="fr-FR" dirty="0"/>
                    </a:p>
                  </a:txBody>
                  <a:tcPr/>
                </a:tc>
              </a:tr>
              <a:tr h="921635">
                <a:tc>
                  <a:txBody>
                    <a:bodyPr/>
                    <a:lstStyle/>
                    <a:p>
                      <a:r>
                        <a:rPr lang="fr-FR" dirty="0" smtClean="0"/>
                        <a:t>Troc </a:t>
                      </a:r>
                      <a:endParaRPr lang="fr-FR" dirty="0"/>
                    </a:p>
                  </a:txBody>
                  <a:tcPr/>
                </a:tc>
                <a:tc>
                  <a:txBody>
                    <a:bodyPr/>
                    <a:lstStyle/>
                    <a:p>
                      <a:r>
                        <a:rPr lang="fr-FR" dirty="0" smtClean="0"/>
                        <a:t>3</a:t>
                      </a:r>
                      <a:endParaRPr lang="fr-FR" dirty="0"/>
                    </a:p>
                  </a:txBody>
                  <a:tcPr/>
                </a:tc>
                <a:tc>
                  <a:txBody>
                    <a:bodyPr/>
                    <a:lstStyle/>
                    <a:p>
                      <a:r>
                        <a:rPr lang="fr-FR" dirty="0" smtClean="0"/>
                        <a:t>6</a:t>
                      </a:r>
                      <a:endParaRPr lang="fr-FR" dirty="0"/>
                    </a:p>
                  </a:txBody>
                  <a:tcPr/>
                </a:tc>
                <a:tc>
                  <a:txBody>
                    <a:bodyPr/>
                    <a:lstStyle/>
                    <a:p>
                      <a:r>
                        <a:rPr lang="fr-FR" dirty="0" smtClean="0"/>
                        <a:t>1225</a:t>
                      </a:r>
                      <a:endParaRPr lang="fr-FR" dirty="0"/>
                    </a:p>
                  </a:txBody>
                  <a:tcPr/>
                </a:tc>
                <a:tc>
                  <a:txBody>
                    <a:bodyPr/>
                    <a:lstStyle/>
                    <a:p>
                      <a:endParaRPr lang="fr-FR" dirty="0"/>
                    </a:p>
                  </a:txBody>
                  <a:tcPr/>
                </a:tc>
              </a:tr>
              <a:tr h="921635">
                <a:tc>
                  <a:txBody>
                    <a:bodyPr/>
                    <a:lstStyle/>
                    <a:p>
                      <a:r>
                        <a:rPr lang="fr-FR" dirty="0" smtClean="0"/>
                        <a:t>Monnaie </a:t>
                      </a:r>
                      <a:endParaRPr lang="fr-FR" dirty="0"/>
                    </a:p>
                  </a:txBody>
                  <a:tcPr/>
                </a:tc>
                <a:tc>
                  <a:txBody>
                    <a:bodyPr/>
                    <a:lstStyle/>
                    <a:p>
                      <a:r>
                        <a:rPr lang="fr-FR" dirty="0" smtClean="0"/>
                        <a:t>2 </a:t>
                      </a:r>
                      <a:endParaRPr lang="fr-FR" dirty="0"/>
                    </a:p>
                  </a:txBody>
                  <a:tcPr/>
                </a:tc>
                <a:tc>
                  <a:txBody>
                    <a:bodyPr/>
                    <a:lstStyle/>
                    <a:p>
                      <a:r>
                        <a:rPr lang="fr-FR" dirty="0" smtClean="0"/>
                        <a:t>3</a:t>
                      </a:r>
                      <a:endParaRPr lang="fr-FR" dirty="0"/>
                    </a:p>
                  </a:txBody>
                  <a:tcPr/>
                </a:tc>
                <a:tc>
                  <a:txBody>
                    <a:bodyPr/>
                    <a:lstStyle/>
                    <a:p>
                      <a:r>
                        <a:rPr lang="fr-FR" dirty="0" smtClean="0"/>
                        <a:t>49</a:t>
                      </a:r>
                      <a:endParaRPr lang="fr-FR" dirty="0"/>
                    </a:p>
                  </a:txBody>
                  <a:tcPr/>
                </a:tc>
                <a:tc>
                  <a:txBody>
                    <a:bodyPr/>
                    <a:lstStyle/>
                    <a:p>
                      <a:r>
                        <a:rPr lang="fr-FR" dirty="0" smtClean="0"/>
                        <a:t>n-1</a:t>
                      </a:r>
                      <a:endParaRPr lang="fr-FR" dirty="0"/>
                    </a:p>
                  </a:txBody>
                  <a:tcPr/>
                </a:tc>
              </a:tr>
            </a:tbl>
          </a:graphicData>
        </a:graphic>
      </p:graphicFrame>
      <p:pic>
        <p:nvPicPr>
          <p:cNvPr id="67591" name="Picture 7"/>
          <p:cNvPicPr>
            <a:picLocks noChangeAspect="1" noChangeArrowheads="1"/>
          </p:cNvPicPr>
          <p:nvPr/>
        </p:nvPicPr>
        <p:blipFill>
          <a:blip r:embed="rId2" cstate="print"/>
          <a:srcRect/>
          <a:stretch>
            <a:fillRect/>
          </a:stretch>
        </p:blipFill>
        <p:spPr bwMode="auto">
          <a:xfrm>
            <a:off x="7092280" y="2708920"/>
            <a:ext cx="1504564" cy="51219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III – La création monétaire </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III – La création monétaire </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r>
              <a:rPr lang="fr-FR" dirty="0" smtClean="0"/>
              <a:t>L’offre de monnaie est la quantité de monnaie détenue par les agents. </a:t>
            </a:r>
          </a:p>
          <a:p>
            <a:r>
              <a:rPr lang="fr-FR" sz="2000" dirty="0" smtClean="0"/>
              <a:t>Offre de monnaie = pièces de monnaie et billets + dépôts à vue bancaires. </a:t>
            </a:r>
          </a:p>
          <a:p>
            <a:pPr>
              <a:buNone/>
            </a:pPr>
            <a:r>
              <a:rPr lang="fr-FR" dirty="0" smtClean="0"/>
              <a:t>	M 		= 	        C 	    + 		D </a:t>
            </a:r>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r>
              <a:rPr lang="fr-FR" u="sng" dirty="0" smtClean="0"/>
              <a:t>Système avec réserves intégrales</a:t>
            </a:r>
            <a:r>
              <a:rPr lang="fr-FR" dirty="0" smtClean="0"/>
              <a:t> = 100% des dépôts reçus par les banques sont placés en réserve et y restent jusqu’au moment où un retrait est effectué.</a:t>
            </a:r>
          </a:p>
          <a:p>
            <a:endParaRPr lang="fr-FR" dirty="0" smtClean="0"/>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r>
              <a:rPr lang="fr-FR" dirty="0" smtClean="0"/>
              <a:t>Supposons une économie dans laquelle les pièces et billets en circulation = 1000$</a:t>
            </a:r>
          </a:p>
          <a:p>
            <a:endParaRPr lang="fr-FR" dirty="0" smtClean="0"/>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r>
              <a:rPr lang="fr-FR" dirty="0" smtClean="0"/>
              <a:t>Introduisons maintenant une banque dont le seul rôle est de conserver en toute sécurité l’argent des déposants. </a:t>
            </a:r>
          </a:p>
          <a:p>
            <a:endParaRPr lang="fr-FR" dirty="0" smtClean="0"/>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r>
              <a:rPr lang="fr-FR" dirty="0" smtClean="0"/>
              <a:t>Introduisons maintenant une banque dont le seul rôle est de conserver en toute sécurité l’argent des déposants. </a:t>
            </a:r>
          </a:p>
          <a:p>
            <a:pPr>
              <a:buNone/>
            </a:pPr>
            <a:r>
              <a:rPr lang="fr-FR" dirty="0" smtClean="0">
                <a:solidFill>
                  <a:srgbClr val="FF0000"/>
                </a:solidFill>
              </a:rPr>
              <a:t>	=&gt; elle ne </a:t>
            </a:r>
            <a:r>
              <a:rPr lang="fr-FR" dirty="0" err="1" smtClean="0">
                <a:solidFill>
                  <a:srgbClr val="FF0000"/>
                </a:solidFill>
              </a:rPr>
              <a:t>reprête</a:t>
            </a:r>
            <a:r>
              <a:rPr lang="fr-FR" dirty="0" smtClean="0">
                <a:solidFill>
                  <a:srgbClr val="FF0000"/>
                </a:solidFill>
              </a:rPr>
              <a:t> pas cet argent.</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endParaRPr lang="fr-FR" dirty="0" smtClean="0"/>
          </a:p>
          <a:p>
            <a:endParaRPr lang="fr-FR" dirty="0"/>
          </a:p>
        </p:txBody>
      </p:sp>
      <p:pic>
        <p:nvPicPr>
          <p:cNvPr id="1028" name="Picture 4"/>
          <p:cNvPicPr>
            <a:picLocks noChangeAspect="1" noChangeArrowheads="1"/>
          </p:cNvPicPr>
          <p:nvPr/>
        </p:nvPicPr>
        <p:blipFill>
          <a:blip r:embed="rId2" cstate="print"/>
          <a:srcRect/>
          <a:stretch>
            <a:fillRect/>
          </a:stretch>
        </p:blipFill>
        <p:spPr bwMode="auto">
          <a:xfrm>
            <a:off x="899592" y="1700808"/>
            <a:ext cx="7535763" cy="23762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endParaRPr lang="fr-FR" dirty="0" smtClean="0"/>
          </a:p>
          <a:p>
            <a:endParaRPr lang="fr-FR" dirty="0"/>
          </a:p>
        </p:txBody>
      </p:sp>
      <p:pic>
        <p:nvPicPr>
          <p:cNvPr id="1028" name="Picture 4"/>
          <p:cNvPicPr>
            <a:picLocks noChangeAspect="1" noChangeArrowheads="1"/>
          </p:cNvPicPr>
          <p:nvPr/>
        </p:nvPicPr>
        <p:blipFill>
          <a:blip r:embed="rId2" cstate="print"/>
          <a:srcRect/>
          <a:stretch>
            <a:fillRect/>
          </a:stretch>
        </p:blipFill>
        <p:spPr bwMode="auto">
          <a:xfrm>
            <a:off x="899592" y="1700808"/>
            <a:ext cx="7535763" cy="2376263"/>
          </a:xfrm>
          <a:prstGeom prst="rect">
            <a:avLst/>
          </a:prstGeom>
          <a:noFill/>
          <a:ln w="9525">
            <a:noFill/>
            <a:miter lim="800000"/>
            <a:headEnd/>
            <a:tailEnd/>
          </a:ln>
          <a:effectLst/>
        </p:spPr>
      </p:pic>
      <p:sp>
        <p:nvSpPr>
          <p:cNvPr id="27649" name="Rectangle 1"/>
          <p:cNvSpPr>
            <a:spLocks noChangeArrowheads="1"/>
          </p:cNvSpPr>
          <p:nvPr/>
        </p:nvSpPr>
        <p:spPr bwMode="auto">
          <a:xfrm>
            <a:off x="323528" y="3865622"/>
            <a:ext cx="8280920" cy="14003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700" b="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Avant la création de la banque, O de monnaie = 1 000$ = pièces et billets en circulation.</a:t>
            </a:r>
            <a:endParaRPr kumimoji="0" lang="fr-FR" sz="1700" b="1"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1700" b="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Après la création de la banque, O de monnaie = 1 000$ = dépôts. </a:t>
            </a:r>
            <a:endParaRPr kumimoji="0" lang="fr-FR" sz="1700" b="1"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700" b="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1700" b="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L’offre de monnaie reste inchangée. </a:t>
            </a:r>
            <a:endParaRPr kumimoji="0" lang="fr-FR" sz="1700" b="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8640"/>
            <a:ext cx="8291264" cy="1008112"/>
          </a:xfrm>
        </p:spPr>
        <p:txBody>
          <a:bodyPr>
            <a:normAutofit/>
          </a:bodyPr>
          <a:lstStyle/>
          <a:p>
            <a:r>
              <a:rPr lang="fr-FR" sz="3100" b="1" u="sng" dirty="0" smtClean="0"/>
              <a:t>A – L’offre de monnaie avec réserves intégrales </a:t>
            </a:r>
            <a:endParaRPr lang="fr-FR" dirty="0"/>
          </a:p>
        </p:txBody>
      </p:sp>
      <p:sp>
        <p:nvSpPr>
          <p:cNvPr id="3" name="Espace réservé du contenu 2"/>
          <p:cNvSpPr>
            <a:spLocks noGrp="1"/>
          </p:cNvSpPr>
          <p:nvPr>
            <p:ph idx="1"/>
          </p:nvPr>
        </p:nvSpPr>
        <p:spPr/>
        <p:txBody>
          <a:bodyPr/>
          <a:lstStyle/>
          <a:p>
            <a:endParaRPr lang="fr-FR" dirty="0" smtClean="0"/>
          </a:p>
          <a:p>
            <a:endParaRPr lang="fr-FR" dirty="0"/>
          </a:p>
        </p:txBody>
      </p:sp>
      <p:sp>
        <p:nvSpPr>
          <p:cNvPr id="27649" name="Rectangle 1"/>
          <p:cNvSpPr>
            <a:spLocks noChangeArrowheads="1"/>
          </p:cNvSpPr>
          <p:nvPr/>
        </p:nvSpPr>
        <p:spPr bwMode="auto">
          <a:xfrm>
            <a:off x="323528" y="2608066"/>
            <a:ext cx="8208912" cy="23237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3200" b="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Si les banques détiennent 100% des dépôts sous forme de réserves, le système bancaire n’affecte pas l’offre de monnaie.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1700" b="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endParaRPr kumimoji="0" lang="fr-FR" sz="1700" b="1"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p:txBody>
          <a:bodyPr/>
          <a:lstStyle/>
          <a:p>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p:txBody>
          <a:bodyPr>
            <a:normAutofit/>
          </a:bodyPr>
          <a:lstStyle/>
          <a:p>
            <a:r>
              <a:rPr lang="fr-FR" u="sng" dirty="0" smtClean="0"/>
              <a:t>Système avec réserves fractionnaires</a:t>
            </a:r>
            <a:r>
              <a:rPr lang="fr-FR" dirty="0" smtClean="0"/>
              <a:t> = les banques se mettent à prêter une partie de leurs dépôts. </a:t>
            </a:r>
          </a:p>
          <a:p>
            <a:r>
              <a:rPr lang="fr-FR" dirty="0" smtClean="0"/>
              <a:t>Intérêt pour les banques : elles peuvent prélever un taux d’intérêt sur les prêts consentis. </a:t>
            </a:r>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p:txBody>
          <a:bodyPr>
            <a:normAutofit/>
          </a:bodyPr>
          <a:lstStyle/>
          <a:p>
            <a:pPr>
              <a:buNone/>
            </a:pPr>
            <a:endParaRPr lang="fr-FR" sz="2400" dirty="0" smtClean="0"/>
          </a:p>
          <a:p>
            <a:r>
              <a:rPr lang="fr-FR" dirty="0" smtClean="0"/>
              <a:t>Supposons que le coefficient de réserves soit de 20%. </a:t>
            </a:r>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a:xfrm>
            <a:off x="395536" y="1268760"/>
            <a:ext cx="8229600" cy="5112568"/>
          </a:xfrm>
        </p:spPr>
        <p:txBody>
          <a:bodyPr>
            <a:normAutofit/>
          </a:bodyPr>
          <a:lstStyle/>
          <a:p>
            <a:pPr>
              <a:buNone/>
            </a:pPr>
            <a:endParaRPr lang="fr-FR" sz="2400" dirty="0" smtClean="0"/>
          </a:p>
          <a:p>
            <a:r>
              <a:rPr lang="fr-FR" sz="2800" dirty="0" smtClean="0"/>
              <a:t>Supposons que le coefficient de réserves soit de 20%. La </a:t>
            </a:r>
            <a:r>
              <a:rPr lang="fr-FR" sz="2800" dirty="0" err="1" smtClean="0"/>
              <a:t>Primobanque</a:t>
            </a:r>
            <a:r>
              <a:rPr lang="fr-FR" sz="2800" dirty="0" smtClean="0"/>
              <a:t> conserve donc 200$ et prête 800$.</a:t>
            </a:r>
          </a:p>
          <a:p>
            <a:endParaRPr lang="fr-FR" sz="2400" dirty="0" smtClean="0"/>
          </a:p>
          <a:p>
            <a:endParaRPr lang="fr-FR" sz="2400" dirty="0"/>
          </a:p>
        </p:txBody>
      </p:sp>
      <p:graphicFrame>
        <p:nvGraphicFramePr>
          <p:cNvPr id="28675" name="Object 3"/>
          <p:cNvGraphicFramePr>
            <a:graphicFrameLocks noChangeAspect="1"/>
          </p:cNvGraphicFramePr>
          <p:nvPr/>
        </p:nvGraphicFramePr>
        <p:xfrm>
          <a:off x="539552" y="3048686"/>
          <a:ext cx="7704856" cy="2468546"/>
        </p:xfrm>
        <a:graphic>
          <a:graphicData uri="http://schemas.openxmlformats.org/presentationml/2006/ole">
            <p:oleObj spid="_x0000_s28675" name="Document" r:id="rId3" imgW="6582599" imgH="1187806" progId="Word.Document.12">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a:xfrm>
            <a:off x="457200" y="1196752"/>
            <a:ext cx="8229600" cy="4929411"/>
          </a:xfrm>
        </p:spPr>
        <p:txBody>
          <a:bodyPr>
            <a:normAutofit/>
          </a:bodyPr>
          <a:lstStyle/>
          <a:p>
            <a:pPr>
              <a:buNone/>
            </a:pPr>
            <a:r>
              <a:rPr lang="fr-FR" sz="2400" dirty="0" smtClean="0"/>
              <a:t>Supposons que le coefficient de réserves soit de 20%. La </a:t>
            </a:r>
            <a:r>
              <a:rPr lang="fr-FR" sz="2400" dirty="0" err="1" smtClean="0"/>
              <a:t>Primobanque</a:t>
            </a:r>
            <a:r>
              <a:rPr lang="fr-FR" sz="2400" dirty="0" smtClean="0"/>
              <a:t> conserve donc 200$ et prête 800$.</a:t>
            </a:r>
          </a:p>
          <a:p>
            <a:endParaRPr lang="fr-FR" sz="2400" dirty="0" smtClean="0"/>
          </a:p>
        </p:txBody>
      </p:sp>
      <p:graphicFrame>
        <p:nvGraphicFramePr>
          <p:cNvPr id="28675" name="Object 3"/>
          <p:cNvGraphicFramePr>
            <a:graphicFrameLocks noChangeAspect="1"/>
          </p:cNvGraphicFramePr>
          <p:nvPr/>
        </p:nvGraphicFramePr>
        <p:xfrm>
          <a:off x="539552" y="2276872"/>
          <a:ext cx="7704856" cy="3240360"/>
        </p:xfrm>
        <a:graphic>
          <a:graphicData uri="http://schemas.openxmlformats.org/presentationml/2006/ole">
            <p:oleObj spid="_x0000_s30722" name="Document" r:id="rId3" imgW="6582599" imgH="1187806" progId="Word.Document.12">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a:xfrm>
            <a:off x="457200" y="1196752"/>
            <a:ext cx="8229600" cy="4929411"/>
          </a:xfrm>
        </p:spPr>
        <p:txBody>
          <a:bodyPr>
            <a:normAutofit/>
          </a:bodyPr>
          <a:lstStyle/>
          <a:p>
            <a:pPr>
              <a:buNone/>
            </a:pPr>
            <a:r>
              <a:rPr lang="fr-FR" sz="2400" dirty="0" smtClean="0"/>
              <a:t>	Cette création monétaire ne s’arrête pas à la </a:t>
            </a:r>
            <a:r>
              <a:rPr lang="fr-FR" sz="2400" dirty="0" err="1" smtClean="0"/>
              <a:t>Primobanque</a:t>
            </a:r>
            <a:r>
              <a:rPr lang="fr-FR" sz="2400" dirty="0" smtClean="0"/>
              <a:t>. L’emprunteur va utiliser les 800$ pour payer des fournisseurs qui les déposent à leur tour dans une autre banque, la </a:t>
            </a:r>
            <a:r>
              <a:rPr lang="fr-FR" sz="2400" dirty="0" err="1" smtClean="0"/>
              <a:t>Duobanque</a:t>
            </a:r>
            <a:r>
              <a:rPr lang="fr-FR" sz="2400" dirty="0" smtClean="0"/>
              <a:t>. Celle-ci conserve 20% sous forme de réserves (160$) et prête à son tout 640$. </a:t>
            </a:r>
          </a:p>
          <a:p>
            <a:endParaRPr lang="fr-FR" sz="2400" dirty="0" smtClean="0"/>
          </a:p>
          <a:p>
            <a:endParaRPr lang="fr-FR"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100" b="1" u="sng" dirty="0" smtClean="0"/>
              <a:t>B – L’offre de monnaie avec réserves fractionnaires </a:t>
            </a:r>
            <a:r>
              <a:rPr lang="fr-FR" b="1" u="sng" dirty="0" smtClean="0"/>
              <a:t/>
            </a:r>
            <a:br>
              <a:rPr lang="fr-FR" b="1" u="sng" dirty="0" smtClean="0"/>
            </a:br>
            <a:endParaRPr lang="fr-FR" dirty="0"/>
          </a:p>
        </p:txBody>
      </p:sp>
      <p:sp>
        <p:nvSpPr>
          <p:cNvPr id="3" name="Espace réservé du contenu 2"/>
          <p:cNvSpPr>
            <a:spLocks noGrp="1"/>
          </p:cNvSpPr>
          <p:nvPr>
            <p:ph idx="1"/>
          </p:nvPr>
        </p:nvSpPr>
        <p:spPr>
          <a:xfrm>
            <a:off x="457200" y="1196752"/>
            <a:ext cx="8229600" cy="4929411"/>
          </a:xfrm>
        </p:spPr>
        <p:txBody>
          <a:bodyPr>
            <a:normAutofit/>
          </a:bodyPr>
          <a:lstStyle/>
          <a:p>
            <a:pPr>
              <a:buNone/>
            </a:pPr>
            <a:r>
              <a:rPr lang="fr-FR" sz="2400" dirty="0" smtClean="0"/>
              <a:t>	Cette création monétaire ne s’arrête pas à la </a:t>
            </a:r>
            <a:r>
              <a:rPr lang="fr-FR" sz="2400" dirty="0" err="1" smtClean="0"/>
              <a:t>Primobanque</a:t>
            </a:r>
            <a:r>
              <a:rPr lang="fr-FR" sz="2400" dirty="0" smtClean="0"/>
              <a:t>. L’emprunteur va utiliser les 800$ pour payer des fournisseurs qui les déposent à leur tour, par exemple dans une autre banque, la </a:t>
            </a:r>
            <a:r>
              <a:rPr lang="fr-FR" sz="2400" dirty="0" err="1" smtClean="0"/>
              <a:t>Duobanque</a:t>
            </a:r>
            <a:r>
              <a:rPr lang="fr-FR" sz="2400" dirty="0" smtClean="0"/>
              <a:t>. Celle-ci conserve 20% sous forme de réserves (160$) et prête à son tout 640$. </a:t>
            </a:r>
          </a:p>
          <a:p>
            <a:endParaRPr lang="fr-FR" sz="2400" dirty="0" smtClean="0"/>
          </a:p>
          <a:p>
            <a:endParaRPr lang="fr-FR" sz="2400" dirty="0"/>
          </a:p>
        </p:txBody>
      </p:sp>
      <p:graphicFrame>
        <p:nvGraphicFramePr>
          <p:cNvPr id="31746" name="Object 2"/>
          <p:cNvGraphicFramePr>
            <a:graphicFrameLocks noChangeAspect="1"/>
          </p:cNvGraphicFramePr>
          <p:nvPr/>
        </p:nvGraphicFramePr>
        <p:xfrm>
          <a:off x="539552" y="3356992"/>
          <a:ext cx="8208912" cy="2016224"/>
        </p:xfrm>
        <a:graphic>
          <a:graphicData uri="http://schemas.openxmlformats.org/presentationml/2006/ole">
            <p:oleObj spid="_x0000_s31746" name="Document" r:id="rId3" imgW="6582599" imgH="749492" progId="Word.Document.12">
              <p:embed/>
            </p:oleObj>
          </a:graphicData>
        </a:graphic>
      </p:graphicFrame>
      <p:sp>
        <p:nvSpPr>
          <p:cNvPr id="5" name="Rectangle 4"/>
          <p:cNvSpPr/>
          <p:nvPr/>
        </p:nvSpPr>
        <p:spPr>
          <a:xfrm>
            <a:off x="827584" y="5157192"/>
            <a:ext cx="5544616" cy="461665"/>
          </a:xfrm>
          <a:prstGeom prst="rect">
            <a:avLst/>
          </a:prstGeom>
        </p:spPr>
        <p:txBody>
          <a:bodyPr wrap="square">
            <a:spAutoFit/>
          </a:bodyPr>
          <a:lstStyle/>
          <a:p>
            <a:r>
              <a:rPr lang="fr-FR" sz="2400" b="1" dirty="0" smtClean="0"/>
              <a:t>La </a:t>
            </a:r>
            <a:r>
              <a:rPr lang="fr-FR" sz="2400" b="1" dirty="0" err="1" smtClean="0"/>
              <a:t>Duobanque</a:t>
            </a:r>
            <a:r>
              <a:rPr lang="fr-FR" sz="2400" b="1" dirty="0" smtClean="0"/>
              <a:t> crée 640$ de monnaie. </a:t>
            </a:r>
            <a:endParaRPr lang="fr-FR" sz="24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a:bodyPr>
          <a:lstStyle/>
          <a:p>
            <a:r>
              <a:rPr lang="fr-FR" dirty="0" smtClean="0"/>
              <a:t>Ces 640$ seront à leur tour déposés auprès de la </a:t>
            </a:r>
            <a:r>
              <a:rPr lang="fr-FR" dirty="0" err="1" smtClean="0"/>
              <a:t>Triobanque</a:t>
            </a:r>
            <a:r>
              <a:rPr lang="fr-FR" dirty="0" smtClean="0"/>
              <a:t>, celle-ci en conservera 20% en réserves, soit 128 $ et pourra prêter 512 $, accroissant d’autant l’offre de monnaie. </a:t>
            </a:r>
          </a:p>
          <a:p>
            <a:pPr>
              <a:buNone/>
            </a:pPr>
            <a:r>
              <a:rPr lang="fr-FR" dirty="0" smtClean="0"/>
              <a:t>	</a:t>
            </a: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a:bodyPr>
          <a:lstStyle/>
          <a:p>
            <a:r>
              <a:rPr lang="fr-FR" dirty="0" smtClean="0"/>
              <a:t>Ces 640$ seront à leur tour déposés auprès de la </a:t>
            </a:r>
            <a:r>
              <a:rPr lang="fr-FR" dirty="0" err="1" smtClean="0"/>
              <a:t>Triobanque</a:t>
            </a:r>
            <a:r>
              <a:rPr lang="fr-FR" dirty="0" smtClean="0"/>
              <a:t>, celle-ci en conservera 20% en réserves, soit 128 $ et pourra prêter 512 $, accroissant d’autant l’offre de monnaie. </a:t>
            </a:r>
          </a:p>
          <a:p>
            <a:r>
              <a:rPr lang="fr-FR" dirty="0" smtClean="0"/>
              <a:t>Ce processus se poursuit sur n périodes. On peut calculer la quantité totale de monnaie qui sera crée par un dépôt initial de 1 000 $ :</a:t>
            </a:r>
          </a:p>
          <a:p>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lnSpcReduction="10000"/>
          </a:bodyPr>
          <a:lstStyle/>
          <a:p>
            <a:r>
              <a:rPr lang="fr-FR" dirty="0" smtClean="0"/>
              <a:t>Dépôt initial                     = 1 000 $</a:t>
            </a:r>
          </a:p>
          <a:p>
            <a:r>
              <a:rPr lang="fr-FR" dirty="0" smtClean="0"/>
              <a:t>Prêt de la </a:t>
            </a:r>
            <a:r>
              <a:rPr lang="fr-FR" dirty="0" err="1" smtClean="0"/>
              <a:t>Primobanque</a:t>
            </a:r>
            <a:r>
              <a:rPr lang="fr-FR" dirty="0" smtClean="0"/>
              <a:t> = (1-r).1 000 $ </a:t>
            </a:r>
          </a:p>
          <a:p>
            <a:r>
              <a:rPr lang="fr-FR" dirty="0" smtClean="0"/>
              <a:t>Prêt de la </a:t>
            </a:r>
            <a:r>
              <a:rPr lang="fr-FR" dirty="0" err="1" smtClean="0"/>
              <a:t>Duobanque</a:t>
            </a:r>
            <a:r>
              <a:rPr lang="fr-FR" dirty="0" smtClean="0"/>
              <a:t>    = (1-r)².1 000 $</a:t>
            </a:r>
          </a:p>
          <a:p>
            <a:r>
              <a:rPr lang="fr-FR" dirty="0" smtClean="0"/>
              <a:t>Prêt de la </a:t>
            </a:r>
            <a:r>
              <a:rPr lang="fr-FR" dirty="0" err="1" smtClean="0"/>
              <a:t>Triobanque</a:t>
            </a:r>
            <a:r>
              <a:rPr lang="fr-FR" dirty="0" smtClean="0"/>
              <a:t>     = (1-r)</a:t>
            </a:r>
            <a:r>
              <a:rPr lang="fr-FR" baseline="30000" dirty="0" smtClean="0"/>
              <a:t>3</a:t>
            </a:r>
            <a:r>
              <a:rPr lang="fr-FR" dirty="0" smtClean="0"/>
              <a:t>.1 000 $</a:t>
            </a:r>
          </a:p>
          <a:p>
            <a:r>
              <a:rPr lang="fr-FR" dirty="0" smtClean="0"/>
              <a:t>…. </a:t>
            </a:r>
          </a:p>
          <a:p>
            <a:r>
              <a:rPr lang="fr-FR" dirty="0" smtClean="0"/>
              <a:t> Prêt de la Nième banque = (1-r)</a:t>
            </a:r>
            <a:r>
              <a:rPr lang="fr-FR" baseline="30000" dirty="0" smtClean="0"/>
              <a:t>n</a:t>
            </a:r>
            <a:r>
              <a:rPr lang="fr-FR" dirty="0" smtClean="0"/>
              <a:t>.1 000 $</a:t>
            </a:r>
          </a:p>
          <a:p>
            <a:endParaRPr lang="fr-FR" dirty="0" smtClean="0"/>
          </a:p>
          <a:p>
            <a:pPr>
              <a:buNone/>
            </a:pPr>
            <a:r>
              <a:rPr lang="fr-FR" dirty="0" smtClean="0"/>
              <a:t>     Avec r = coefficient de réserves </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fontScale="77500" lnSpcReduction="20000"/>
          </a:bodyPr>
          <a:lstStyle/>
          <a:p>
            <a:r>
              <a:rPr lang="fr-FR" dirty="0" smtClean="0"/>
              <a:t>Dépôt initial                     = 1 000 $</a:t>
            </a:r>
          </a:p>
          <a:p>
            <a:r>
              <a:rPr lang="fr-FR" dirty="0" smtClean="0"/>
              <a:t>Prêt de la </a:t>
            </a:r>
            <a:r>
              <a:rPr lang="fr-FR" dirty="0" err="1" smtClean="0"/>
              <a:t>Primobanque</a:t>
            </a:r>
            <a:r>
              <a:rPr lang="fr-FR" dirty="0" smtClean="0"/>
              <a:t> = (1-r).1 000 $ </a:t>
            </a:r>
          </a:p>
          <a:p>
            <a:r>
              <a:rPr lang="fr-FR" dirty="0" smtClean="0"/>
              <a:t>Prêt de la </a:t>
            </a:r>
            <a:r>
              <a:rPr lang="fr-FR" dirty="0" err="1" smtClean="0"/>
              <a:t>Duobanque</a:t>
            </a:r>
            <a:r>
              <a:rPr lang="fr-FR" dirty="0" smtClean="0"/>
              <a:t>    = (1-r)².1 000 $</a:t>
            </a:r>
          </a:p>
          <a:p>
            <a:r>
              <a:rPr lang="fr-FR" dirty="0" smtClean="0"/>
              <a:t>Prêt de la </a:t>
            </a:r>
            <a:r>
              <a:rPr lang="fr-FR" dirty="0" err="1" smtClean="0"/>
              <a:t>Triobanque</a:t>
            </a:r>
            <a:r>
              <a:rPr lang="fr-FR" dirty="0" smtClean="0"/>
              <a:t>     = (1-r)</a:t>
            </a:r>
            <a:r>
              <a:rPr lang="fr-FR" baseline="30000" dirty="0" smtClean="0"/>
              <a:t>3</a:t>
            </a:r>
            <a:r>
              <a:rPr lang="fr-FR" dirty="0" smtClean="0"/>
              <a:t>.1 000 $</a:t>
            </a:r>
          </a:p>
          <a:p>
            <a:r>
              <a:rPr lang="fr-FR" dirty="0" smtClean="0"/>
              <a:t>…. </a:t>
            </a:r>
          </a:p>
          <a:p>
            <a:r>
              <a:rPr lang="fr-FR" dirty="0" smtClean="0"/>
              <a:t> Prêt de la Nième banque = (1-r)</a:t>
            </a:r>
            <a:r>
              <a:rPr lang="fr-FR" baseline="30000" dirty="0" smtClean="0"/>
              <a:t>n</a:t>
            </a:r>
            <a:r>
              <a:rPr lang="fr-FR" dirty="0" smtClean="0"/>
              <a:t>.1 000 $</a:t>
            </a:r>
          </a:p>
          <a:p>
            <a:pPr>
              <a:buFont typeface="Wingdings" pitchFamily="2" charset="2"/>
              <a:buChar char="è"/>
            </a:pPr>
            <a:endParaRPr lang="fr-FR" dirty="0" smtClean="0"/>
          </a:p>
          <a:p>
            <a:pPr>
              <a:buFont typeface="Wingdings" pitchFamily="2" charset="2"/>
              <a:buChar char="è"/>
            </a:pPr>
            <a:r>
              <a:rPr lang="fr-FR" dirty="0" smtClean="0"/>
              <a:t>Offre totale de monnaie </a:t>
            </a:r>
          </a:p>
          <a:p>
            <a:pPr>
              <a:buNone/>
            </a:pPr>
            <a:r>
              <a:rPr lang="fr-FR" dirty="0" smtClean="0"/>
              <a:t>= 1 000 [1 + (1-r) + (1-r)² + (1-r)</a:t>
            </a:r>
            <a:r>
              <a:rPr lang="fr-FR" baseline="30000" dirty="0" smtClean="0"/>
              <a:t>3</a:t>
            </a:r>
            <a:r>
              <a:rPr lang="fr-FR" dirty="0" smtClean="0"/>
              <a:t> + … + (1-r)</a:t>
            </a:r>
            <a:r>
              <a:rPr lang="fr-FR" baseline="30000" dirty="0" smtClean="0"/>
              <a:t>n</a:t>
            </a:r>
            <a:r>
              <a:rPr lang="fr-FR" dirty="0" smtClean="0"/>
              <a:t> ] </a:t>
            </a:r>
          </a:p>
          <a:p>
            <a:pPr>
              <a:buNone/>
            </a:pPr>
            <a:r>
              <a:rPr lang="fr-FR" dirty="0" smtClean="0"/>
              <a:t>= 1 000 [ [1 - (1-r)</a:t>
            </a:r>
            <a:r>
              <a:rPr lang="fr-FR" baseline="30000" dirty="0" smtClean="0"/>
              <a:t>n+1</a:t>
            </a:r>
            <a:r>
              <a:rPr lang="fr-FR" dirty="0" smtClean="0"/>
              <a:t> /1-(1-r)] </a:t>
            </a:r>
          </a:p>
          <a:p>
            <a:pPr>
              <a:buNone/>
            </a:pPr>
            <a:r>
              <a:rPr lang="fr-FR" dirty="0" smtClean="0"/>
              <a:t>= 1 000(1/r)</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a:bodyPr>
          <a:lstStyle/>
          <a:p>
            <a:pPr>
              <a:buNone/>
            </a:pPr>
            <a:r>
              <a:rPr lang="fr-FR" sz="2800" dirty="0" smtClean="0"/>
              <a:t>Pour un coefficient de réserves de 20% : </a:t>
            </a:r>
          </a:p>
          <a:p>
            <a:pPr>
              <a:buNone/>
            </a:pPr>
            <a:endParaRPr lang="fr-FR" sz="2800" dirty="0" smtClean="0"/>
          </a:p>
          <a:p>
            <a:pPr>
              <a:buNone/>
            </a:pPr>
            <a:r>
              <a:rPr lang="fr-FR" sz="2800" dirty="0" smtClean="0"/>
              <a:t>Offre de monnaie = 1 000(1/r) = 1000</a:t>
            </a:r>
            <a:r>
              <a:rPr lang="fr-FR" sz="2800" dirty="0" smtClean="0"/>
              <a:t>.(5</a:t>
            </a:r>
            <a:r>
              <a:rPr lang="fr-FR" sz="2800" dirty="0" smtClean="0"/>
              <a:t>) = 5 000 $. </a:t>
            </a:r>
          </a:p>
          <a:p>
            <a:pPr>
              <a:buNone/>
            </a:pPr>
            <a:endParaRPr lang="fr-FR" dirty="0" smtClean="0">
              <a:sym typeface="Wingdings" pitchFamily="2" charset="2"/>
            </a:endParaRPr>
          </a:p>
          <a:p>
            <a:pPr>
              <a:buNone/>
            </a:pPr>
            <a:r>
              <a:rPr lang="fr-FR" dirty="0" smtClean="0">
                <a:sym typeface="Wingdings" pitchFamily="2" charset="2"/>
              </a:rPr>
              <a:t> </a:t>
            </a:r>
            <a:r>
              <a:rPr lang="fr-FR" dirty="0" smtClean="0"/>
              <a:t>Les  1000 $ initiaux génèrent 5000 $ de monnaie. </a:t>
            </a:r>
          </a:p>
          <a:p>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a:bodyPr>
          <a:lstStyle/>
          <a:p>
            <a:pPr>
              <a:buNone/>
            </a:pPr>
            <a:r>
              <a:rPr lang="fr-FR" dirty="0" smtClean="0"/>
              <a:t>		</a:t>
            </a:r>
            <a:r>
              <a:rPr lang="fr-FR" b="1" dirty="0" smtClean="0">
                <a:solidFill>
                  <a:srgbClr val="FF0000"/>
                </a:solidFill>
              </a:rPr>
              <a:t>Le multiplicateur de crédit </a:t>
            </a:r>
          </a:p>
          <a:p>
            <a:r>
              <a:rPr lang="fr-FR" dirty="0" smtClean="0"/>
              <a:t>Mo = B . (c + 1)/(c + r)</a:t>
            </a:r>
          </a:p>
          <a:p>
            <a:pPr lvl="0"/>
            <a:r>
              <a:rPr lang="fr-FR" dirty="0" smtClean="0"/>
              <a:t>Avec B = billets + réserves des banques </a:t>
            </a:r>
          </a:p>
          <a:p>
            <a:pPr lvl="2">
              <a:buNone/>
            </a:pPr>
            <a:r>
              <a:rPr lang="fr-FR" dirty="0" smtClean="0"/>
              <a:t>   </a:t>
            </a:r>
            <a:r>
              <a:rPr lang="fr-FR" sz="2800" dirty="0" smtClean="0"/>
              <a:t>c = coefficient d’encaisses </a:t>
            </a:r>
          </a:p>
          <a:p>
            <a:pPr lvl="1">
              <a:buNone/>
            </a:pPr>
            <a:r>
              <a:rPr lang="fr-FR" dirty="0" smtClean="0"/>
              <a:t>	  	   r = coefficient de réserves </a:t>
            </a:r>
          </a:p>
          <a:p>
            <a:pPr>
              <a:buNone/>
            </a:pPr>
            <a:r>
              <a:rPr lang="fr-FR" dirty="0" smtClean="0"/>
              <a:t>		Mo </a:t>
            </a:r>
            <a:r>
              <a:rPr lang="fr-FR" smtClean="0"/>
              <a:t>= </a:t>
            </a:r>
            <a:r>
              <a:rPr lang="fr-FR" smtClean="0"/>
              <a:t>mass</a:t>
            </a:r>
            <a:r>
              <a:rPr lang="fr-FR" smtClean="0"/>
              <a:t>e </a:t>
            </a:r>
            <a:r>
              <a:rPr lang="fr-FR" dirty="0" smtClean="0"/>
              <a:t>monétaire  </a:t>
            </a:r>
          </a:p>
          <a:p>
            <a:pPr>
              <a:buFont typeface="Wingdings" pitchFamily="2" charset="2"/>
              <a:buChar char="è"/>
            </a:pPr>
            <a:r>
              <a:rPr lang="fr-FR" dirty="0" smtClean="0"/>
              <a:t> k = c + 1 / c + r </a:t>
            </a:r>
          </a:p>
          <a:p>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En prenant les chiffres de juin 2008 fournis par la Banque de France et la BCE, nous avons : </a:t>
            </a:r>
          </a:p>
          <a:p>
            <a:pPr>
              <a:buNone/>
            </a:pPr>
            <a:r>
              <a:rPr lang="fr-FR" b="1" dirty="0" smtClean="0"/>
              <a:t>    Coefficient multiplicateur  k = 10,53</a:t>
            </a:r>
            <a:endParaRPr lang="fr-FR" dirty="0" smtClean="0"/>
          </a:p>
          <a:p>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a:bodyPr>
          <a:lstStyle/>
          <a:p>
            <a:pPr>
              <a:buNone/>
            </a:pPr>
            <a:r>
              <a:rPr lang="fr-FR" dirty="0" smtClean="0"/>
              <a:t>	N.B : le système bancaire avec réserves fractionnaires crée de la monnaie, non de la richesse ! </a:t>
            </a:r>
          </a:p>
          <a:p>
            <a:pPr>
              <a:buFont typeface="Wingdings" pitchFamily="2" charset="2"/>
              <a:buChar char="è"/>
            </a:pPr>
            <a:endParaRPr lang="fr-FR" dirty="0" smtClean="0"/>
          </a:p>
          <a:p>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a:bodyPr>
          <a:lstStyle/>
          <a:p>
            <a:pPr>
              <a:buNone/>
            </a:pPr>
            <a:r>
              <a:rPr lang="fr-FR" dirty="0" smtClean="0"/>
              <a:t>	Dans un système à réserves fractionnaires, les </a:t>
            </a:r>
            <a:r>
              <a:rPr lang="fr-FR" b="1" dirty="0" smtClean="0"/>
              <a:t>banques commerciales</a:t>
            </a:r>
            <a:r>
              <a:rPr lang="fr-FR" dirty="0" smtClean="0"/>
              <a:t> créent de la monnaie. </a:t>
            </a:r>
          </a:p>
          <a:p>
            <a:pPr>
              <a:buNone/>
            </a:pPr>
            <a:r>
              <a:rPr lang="fr-FR" dirty="0" smtClean="0"/>
              <a:t> </a:t>
            </a:r>
          </a:p>
          <a:p>
            <a:pPr>
              <a:buNone/>
            </a:pPr>
            <a:endParaRPr lang="fr-FR" dirty="0" smtClean="0"/>
          </a:p>
          <a:p>
            <a:pPr>
              <a:buFont typeface="Wingdings" pitchFamily="2" charset="2"/>
              <a:buChar char="è"/>
            </a:pPr>
            <a:endParaRPr lang="fr-FR" dirty="0" smtClean="0"/>
          </a:p>
          <a:p>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smtClean="0"/>
              <a:t>B – L’offre de monnaie avec réserves fractionnaires</a:t>
            </a:r>
            <a:endParaRPr lang="fr-FR" sz="2800" dirty="0"/>
          </a:p>
        </p:txBody>
      </p:sp>
      <p:sp>
        <p:nvSpPr>
          <p:cNvPr id="3" name="Espace réservé du contenu 2"/>
          <p:cNvSpPr>
            <a:spLocks noGrp="1"/>
          </p:cNvSpPr>
          <p:nvPr>
            <p:ph idx="1"/>
          </p:nvPr>
        </p:nvSpPr>
        <p:spPr/>
        <p:txBody>
          <a:bodyPr>
            <a:normAutofit fontScale="92500" lnSpcReduction="20000"/>
          </a:bodyPr>
          <a:lstStyle/>
          <a:p>
            <a:pPr>
              <a:buNone/>
            </a:pPr>
            <a:r>
              <a:rPr lang="fr-FR" dirty="0" smtClean="0"/>
              <a:t>	Toutefois, la </a:t>
            </a:r>
            <a:r>
              <a:rPr lang="fr-FR" b="1" dirty="0" smtClean="0"/>
              <a:t>banque centrale </a:t>
            </a:r>
            <a:r>
              <a:rPr lang="fr-FR" dirty="0" smtClean="0"/>
              <a:t>contrôle indirectement l’offre de monnaie : </a:t>
            </a:r>
          </a:p>
          <a:p>
            <a:r>
              <a:rPr lang="fr-FR" dirty="0" smtClean="0"/>
              <a:t>Elle agit sur la </a:t>
            </a:r>
            <a:r>
              <a:rPr lang="fr-FR" u="sng" dirty="0" smtClean="0"/>
              <a:t>base monétaire</a:t>
            </a:r>
            <a:r>
              <a:rPr lang="fr-FR" dirty="0" smtClean="0"/>
              <a:t> </a:t>
            </a:r>
          </a:p>
          <a:p>
            <a:r>
              <a:rPr lang="fr-FR" dirty="0" smtClean="0"/>
              <a:t>Elle agit aussi sur </a:t>
            </a:r>
            <a:r>
              <a:rPr lang="fr-FR" u="sng" dirty="0" smtClean="0"/>
              <a:t>les réserves obligatoires</a:t>
            </a:r>
            <a:r>
              <a:rPr lang="fr-FR" dirty="0" smtClean="0"/>
              <a:t> en obligeant les banques commerciales à respecter un coefficient de réserves minimal. </a:t>
            </a:r>
          </a:p>
          <a:p>
            <a:pPr>
              <a:buNone/>
            </a:pPr>
            <a:r>
              <a:rPr lang="fr-FR" dirty="0" smtClean="0"/>
              <a:t>	 ex : k = c + 1 / c + r </a:t>
            </a:r>
          </a:p>
          <a:p>
            <a:pPr>
              <a:buNone/>
            </a:pPr>
            <a:r>
              <a:rPr lang="fr-FR" dirty="0" smtClean="0"/>
              <a:t>    Hausse de r =&gt; baisse du multiplicateur =&gt; baisse de l’offre de monnaie. </a:t>
            </a:r>
          </a:p>
          <a:p>
            <a:pPr>
              <a:buNone/>
            </a:pPr>
            <a:r>
              <a:rPr lang="fr-FR" dirty="0" smtClean="0"/>
              <a:t> </a:t>
            </a:r>
          </a:p>
          <a:p>
            <a:pPr>
              <a:buNone/>
            </a:pPr>
            <a:endParaRPr lang="fr-FR" dirty="0" smtClean="0"/>
          </a:p>
          <a:p>
            <a:pPr>
              <a:buFont typeface="Wingdings" pitchFamily="2" charset="2"/>
              <a:buChar char="è"/>
            </a:pPr>
            <a:endParaRPr lang="fr-FR" dirty="0" smtClean="0"/>
          </a:p>
          <a:p>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IV – La masse monétaire et ses contreparties</a:t>
            </a:r>
            <a:endParaRPr lang="fr-FR" sz="3200" b="1" dirty="0"/>
          </a:p>
        </p:txBody>
      </p:sp>
      <p:sp>
        <p:nvSpPr>
          <p:cNvPr id="3" name="Espace réservé du contenu 2"/>
          <p:cNvSpPr>
            <a:spLocks noGrp="1"/>
          </p:cNvSpPr>
          <p:nvPr>
            <p:ph idx="1"/>
          </p:nvPr>
        </p:nvSpPr>
        <p:spPr/>
        <p:txBody>
          <a:bodyPr/>
          <a:lstStyle/>
          <a:p>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r>
              <a:rPr lang="fr-FR" dirty="0" smtClean="0"/>
              <a:t>Les grands agrégats monétaires : M1, M2, M3</a:t>
            </a:r>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r>
              <a:rPr lang="fr-FR" dirty="0" smtClean="0"/>
              <a:t>Les grands agrégats monétaires : M1, M2, M3</a:t>
            </a:r>
          </a:p>
          <a:p>
            <a:r>
              <a:rPr lang="fr-FR" dirty="0" smtClean="0"/>
              <a:t>M1 = Billets et pièces + Dépôts à vue </a:t>
            </a:r>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r>
              <a:rPr lang="fr-FR" dirty="0" smtClean="0"/>
              <a:t>Les grands agrégats monétaires : M1, M2, M3</a:t>
            </a:r>
          </a:p>
          <a:p>
            <a:r>
              <a:rPr lang="fr-FR" dirty="0" smtClean="0"/>
              <a:t>M1 = Billets et pièces + Dépôts à vue </a:t>
            </a:r>
          </a:p>
          <a:p>
            <a:pPr>
              <a:buNone/>
            </a:pPr>
            <a:r>
              <a:rPr lang="fr-FR" dirty="0" smtClean="0"/>
              <a:t>	   = monnaie fiduciaire + monnaie scripturale </a:t>
            </a:r>
            <a:endParaRPr lang="fr-F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r>
              <a:rPr lang="fr-FR" dirty="0" smtClean="0"/>
              <a:t>Les grands agrégats monétaires : M1, M2, M3</a:t>
            </a:r>
          </a:p>
          <a:p>
            <a:r>
              <a:rPr lang="fr-FR" dirty="0" smtClean="0"/>
              <a:t>M1 = Billets et pièces + Dépôts à vue </a:t>
            </a:r>
          </a:p>
          <a:p>
            <a:r>
              <a:rPr lang="fr-FR" dirty="0" smtClean="0"/>
              <a:t>M2 = M1 + Comptes sur livrets  </a:t>
            </a:r>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r>
              <a:rPr lang="fr-FR" dirty="0" smtClean="0"/>
              <a:t>Les grands agrégats monétaires : M1, M2, M3</a:t>
            </a:r>
          </a:p>
          <a:p>
            <a:r>
              <a:rPr lang="fr-FR" dirty="0" smtClean="0"/>
              <a:t>M1 = Billets et pièces + Dépôts à vue </a:t>
            </a:r>
          </a:p>
          <a:p>
            <a:r>
              <a:rPr lang="fr-FR" dirty="0" smtClean="0"/>
              <a:t>M2 = M1 + Comptes sur livrets  </a:t>
            </a:r>
          </a:p>
          <a:p>
            <a:r>
              <a:rPr lang="fr-FR" dirty="0" smtClean="0"/>
              <a:t>M3 = M2 + Placements à terme + Titres de créances négociables + SICAV </a:t>
            </a:r>
            <a:endParaRPr lang="fr-F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r>
              <a:rPr lang="fr-FR" dirty="0" smtClean="0"/>
              <a:t>Les grands agrégats monétaires : M1, M2, M3</a:t>
            </a:r>
          </a:p>
          <a:p>
            <a:r>
              <a:rPr lang="fr-FR" dirty="0" smtClean="0"/>
              <a:t>M1 = Billets et pièces + Dépôts à vue </a:t>
            </a:r>
          </a:p>
          <a:p>
            <a:r>
              <a:rPr lang="fr-FR" dirty="0" smtClean="0"/>
              <a:t>M2 = M1 + Comptes sur livrets  </a:t>
            </a:r>
          </a:p>
          <a:p>
            <a:r>
              <a:rPr lang="fr-FR" dirty="0" smtClean="0"/>
              <a:t>M3 = M2 + Placements à terme + Titres de créances négociables + SICAV </a:t>
            </a:r>
          </a:p>
          <a:p>
            <a:r>
              <a:rPr lang="fr-FR" dirty="0" smtClean="0"/>
              <a:t>M4 = M3 + Bons du Trésor émis par l’Etat + billets de trésorerie émis pas les entreprises  </a:t>
            </a:r>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291264" cy="994122"/>
          </a:xfrm>
        </p:spPr>
        <p:txBody>
          <a:bodyPr>
            <a:normAutofit/>
          </a:bodyPr>
          <a:lstStyle/>
          <a:p>
            <a:r>
              <a:rPr lang="fr-FR" sz="2400" dirty="0" smtClean="0"/>
              <a:t>Evolution des agrégats monétaires en zone euro depuis 1998</a:t>
            </a:r>
            <a:endParaRPr lang="fr-FR" sz="2400" dirty="0"/>
          </a:p>
        </p:txBody>
      </p:sp>
      <p:pic>
        <p:nvPicPr>
          <p:cNvPr id="65538" name="Picture 2"/>
          <p:cNvPicPr>
            <a:picLocks noGrp="1" noChangeAspect="1" noChangeArrowheads="1"/>
          </p:cNvPicPr>
          <p:nvPr>
            <p:ph idx="1"/>
          </p:nvPr>
        </p:nvPicPr>
        <p:blipFill>
          <a:blip r:embed="rId2" cstate="print"/>
          <a:srcRect/>
          <a:stretch>
            <a:fillRect/>
          </a:stretch>
        </p:blipFill>
        <p:spPr bwMode="auto">
          <a:xfrm>
            <a:off x="251520" y="1124744"/>
            <a:ext cx="8627069" cy="5001419"/>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291264" cy="994122"/>
          </a:xfrm>
        </p:spPr>
        <p:txBody>
          <a:bodyPr>
            <a:normAutofit/>
          </a:bodyPr>
          <a:lstStyle/>
          <a:p>
            <a:r>
              <a:rPr lang="fr-FR" sz="2400" dirty="0" smtClean="0"/>
              <a:t>Evolution de M3 en zone euro depuis 1999</a:t>
            </a:r>
            <a:endParaRPr lang="fr-FR" sz="2400" dirty="0"/>
          </a:p>
        </p:txBody>
      </p:sp>
      <p:pic>
        <p:nvPicPr>
          <p:cNvPr id="66562" name="Picture 2" descr="C:\Users\Joel\Documents\AEH - 2ème année\Politiques économiques\evolution MM zone euro.jpg"/>
          <p:cNvPicPr>
            <a:picLocks noGrp="1" noChangeAspect="1" noChangeArrowheads="1"/>
          </p:cNvPicPr>
          <p:nvPr>
            <p:ph idx="1"/>
          </p:nvPr>
        </p:nvPicPr>
        <p:blipFill>
          <a:blip r:embed="rId2" cstate="print"/>
          <a:srcRect/>
          <a:stretch>
            <a:fillRect/>
          </a:stretch>
        </p:blipFill>
        <p:spPr bwMode="auto">
          <a:xfrm>
            <a:off x="2195736" y="1118764"/>
            <a:ext cx="4680520" cy="5405671"/>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Evolution de M1 aux USA </a:t>
            </a:r>
            <a:endParaRPr lang="fr-FR" dirty="0"/>
          </a:p>
        </p:txBody>
      </p:sp>
      <p:pic>
        <p:nvPicPr>
          <p:cNvPr id="68610" name="Picture 2"/>
          <p:cNvPicPr>
            <a:picLocks noGrp="1" noChangeAspect="1" noChangeArrowheads="1"/>
          </p:cNvPicPr>
          <p:nvPr>
            <p:ph idx="1"/>
          </p:nvPr>
        </p:nvPicPr>
        <p:blipFill>
          <a:blip r:embed="rId2" cstate="print"/>
          <a:srcRect/>
          <a:stretch>
            <a:fillRect/>
          </a:stretch>
        </p:blipFill>
        <p:spPr bwMode="auto">
          <a:xfrm>
            <a:off x="754764" y="1700808"/>
            <a:ext cx="7273620" cy="4647825"/>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99330" name="Picture 2" descr="C:\Users\Joel\Documents\AEH - 2ème année\Politiques économiques\MM USA DEPUIS 2005.gif"/>
          <p:cNvPicPr>
            <a:picLocks noGrp="1" noChangeAspect="1" noChangeArrowheads="1"/>
          </p:cNvPicPr>
          <p:nvPr>
            <p:ph idx="1"/>
          </p:nvPr>
        </p:nvPicPr>
        <p:blipFill>
          <a:blip r:embed="rId2" cstate="print"/>
          <a:srcRect/>
          <a:stretch>
            <a:fillRect/>
          </a:stretch>
        </p:blipFill>
        <p:spPr bwMode="auto">
          <a:xfrm>
            <a:off x="539552" y="620688"/>
            <a:ext cx="8038241" cy="5256584"/>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IV – La masse monétaire et ses contreparties</a:t>
            </a:r>
            <a:endParaRPr lang="fr-FR" dirty="0"/>
          </a:p>
        </p:txBody>
      </p:sp>
      <p:sp>
        <p:nvSpPr>
          <p:cNvPr id="3" name="Espace réservé du contenu 2"/>
          <p:cNvSpPr>
            <a:spLocks noGrp="1"/>
          </p:cNvSpPr>
          <p:nvPr>
            <p:ph idx="1"/>
          </p:nvPr>
        </p:nvSpPr>
        <p:spPr/>
        <p:txBody>
          <a:bodyPr/>
          <a:lstStyle/>
          <a:p>
            <a:pPr>
              <a:buNone/>
            </a:pPr>
            <a:r>
              <a:rPr lang="fr-FR" b="1" dirty="0" smtClean="0"/>
              <a:t>Les contreparties de la masse monétaire </a:t>
            </a:r>
          </a:p>
          <a:p>
            <a:pPr>
              <a:buNone/>
            </a:pPr>
            <a:r>
              <a:rPr lang="fr-FR" b="1" dirty="0" smtClean="0"/>
              <a:t>= les opérations source de création monétaire :</a:t>
            </a:r>
          </a:p>
          <a:p>
            <a:r>
              <a:rPr lang="fr-FR" dirty="0" smtClean="0"/>
              <a:t>Les crédits au secteur privé</a:t>
            </a:r>
          </a:p>
          <a:p>
            <a:r>
              <a:rPr lang="fr-FR" dirty="0" smtClean="0"/>
              <a:t>Les crédits au secteur public </a:t>
            </a:r>
          </a:p>
          <a:p>
            <a:r>
              <a:rPr lang="fr-FR" dirty="0" smtClean="0"/>
              <a:t>Les créances sur l’étranger </a:t>
            </a:r>
            <a:endParaRPr lang="fr-F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Résumé : </a:t>
            </a:r>
            <a:endParaRPr lang="fr-FR" dirty="0"/>
          </a:p>
        </p:txBody>
      </p:sp>
      <p:sp>
        <p:nvSpPr>
          <p:cNvPr id="3" name="Espace réservé du contenu 2"/>
          <p:cNvSpPr>
            <a:spLocks noGrp="1"/>
          </p:cNvSpPr>
          <p:nvPr>
            <p:ph idx="1"/>
          </p:nvPr>
        </p:nvSpPr>
        <p:spPr/>
        <p:txBody>
          <a:bodyPr/>
          <a:lstStyle/>
          <a:p>
            <a:pPr>
              <a:buNone/>
            </a:pPr>
            <a:r>
              <a:rPr lang="fr-FR" b="1" dirty="0" smtClean="0"/>
              <a:t>Les responsables de la création monétaire :</a:t>
            </a:r>
          </a:p>
          <a:p>
            <a:r>
              <a:rPr lang="fr-FR" dirty="0" smtClean="0"/>
              <a:t>La banque centrale : </a:t>
            </a:r>
          </a:p>
          <a:p>
            <a:pPr>
              <a:buNone/>
            </a:pPr>
            <a:r>
              <a:rPr lang="fr-FR" dirty="0" smtClean="0"/>
              <a:t>	- en achetant des devises </a:t>
            </a:r>
          </a:p>
          <a:p>
            <a:pPr>
              <a:buNone/>
            </a:pPr>
            <a:r>
              <a:rPr lang="fr-FR" dirty="0" smtClean="0"/>
              <a:t>	- en achetant des  créances sur l’Etat </a:t>
            </a:r>
          </a:p>
          <a:p>
            <a:pPr>
              <a:buNone/>
            </a:pPr>
            <a:r>
              <a:rPr lang="fr-FR" dirty="0" smtClean="0"/>
              <a:t>	- en achetant des créances sur l’économie (réescompte)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Résumé : </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b="1" dirty="0" smtClean="0"/>
              <a:t>Les responsables de la création monétaire :</a:t>
            </a:r>
          </a:p>
          <a:p>
            <a:r>
              <a:rPr lang="fr-FR" dirty="0" smtClean="0"/>
              <a:t>La banque centrale : </a:t>
            </a:r>
          </a:p>
          <a:p>
            <a:pPr>
              <a:buNone/>
            </a:pPr>
            <a:r>
              <a:rPr lang="fr-FR" dirty="0" smtClean="0"/>
              <a:t>	- en achetant des devises </a:t>
            </a:r>
          </a:p>
          <a:p>
            <a:pPr>
              <a:buNone/>
            </a:pPr>
            <a:r>
              <a:rPr lang="fr-FR" dirty="0" smtClean="0"/>
              <a:t>	- en achetant des  créances sur l’Etat </a:t>
            </a:r>
          </a:p>
          <a:p>
            <a:pPr>
              <a:buNone/>
            </a:pPr>
            <a:r>
              <a:rPr lang="fr-FR" dirty="0" smtClean="0"/>
              <a:t>	- en achetant des créances sur l’économie (réescompte) </a:t>
            </a:r>
            <a:endParaRPr lang="fr-FR" b="1" dirty="0" smtClean="0"/>
          </a:p>
          <a:p>
            <a:r>
              <a:rPr lang="fr-FR" dirty="0" smtClean="0"/>
              <a:t>Les banques commerciales :</a:t>
            </a:r>
          </a:p>
          <a:p>
            <a:pPr>
              <a:buNone/>
            </a:pPr>
            <a:r>
              <a:rPr lang="fr-FR" dirty="0" smtClean="0"/>
              <a:t>	- en accordant des crédits  </a:t>
            </a:r>
          </a:p>
          <a:p>
            <a:pPr>
              <a:buNone/>
            </a:pPr>
            <a:endParaRPr lang="fr-FR"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endParaRPr lang="fr-F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A – L’analyse classique </a:t>
            </a:r>
            <a:endParaRPr lang="fr-F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A – L’analyse classique </a:t>
            </a:r>
          </a:p>
          <a:p>
            <a:pPr>
              <a:buNone/>
            </a:pPr>
            <a:r>
              <a:rPr lang="fr-FR" dirty="0" smtClean="0"/>
              <a:t>Equation quantitative de la monnaie (Fisher) : </a:t>
            </a:r>
          </a:p>
          <a:p>
            <a:pPr>
              <a:buNone/>
            </a:pPr>
            <a:r>
              <a:rPr lang="fr-FR" dirty="0" smtClean="0"/>
              <a:t>M . V = P . T </a:t>
            </a:r>
            <a:endParaRPr lang="fr-F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A – L’analyse classique </a:t>
            </a:r>
          </a:p>
          <a:p>
            <a:pPr>
              <a:buNone/>
            </a:pPr>
            <a:r>
              <a:rPr lang="fr-FR" dirty="0" smtClean="0"/>
              <a:t>Equation quantitative de la monnaie (Fisher) : </a:t>
            </a:r>
          </a:p>
          <a:p>
            <a:pPr>
              <a:buNone/>
            </a:pPr>
            <a:r>
              <a:rPr lang="fr-FR" dirty="0" smtClean="0"/>
              <a:t>M . V = P . T </a:t>
            </a:r>
          </a:p>
          <a:p>
            <a:pPr>
              <a:buNone/>
            </a:pPr>
            <a:r>
              <a:rPr lang="fr-FR" dirty="0" smtClean="0"/>
              <a:t>Monnaie neutre </a:t>
            </a:r>
            <a:endParaRPr lang="fr-F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1380" name="Picture 4" descr="C:\Users\Joel\Documents\AEH - 2ème année\Politiques économiques\Velocity money USA 1900-2009.jpg"/>
          <p:cNvPicPr>
            <a:picLocks noGrp="1" noChangeAspect="1" noChangeArrowheads="1"/>
          </p:cNvPicPr>
          <p:nvPr>
            <p:ph idx="1"/>
          </p:nvPr>
        </p:nvPicPr>
        <p:blipFill>
          <a:blip r:embed="rId2" cstate="print"/>
          <a:srcRect/>
          <a:stretch>
            <a:fillRect/>
          </a:stretch>
        </p:blipFill>
        <p:spPr bwMode="auto">
          <a:xfrm>
            <a:off x="827584" y="548680"/>
            <a:ext cx="7200799" cy="5840678"/>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B – L’analyse keynésienne </a:t>
            </a:r>
            <a:endParaRPr lang="fr-F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B – L’analyse keynésienne</a:t>
            </a:r>
          </a:p>
          <a:p>
            <a:r>
              <a:rPr lang="fr-FR" dirty="0" smtClean="0"/>
              <a:t>La demande de monnaie : </a:t>
            </a:r>
          </a:p>
          <a:p>
            <a:pPr>
              <a:buFontTx/>
              <a:buChar char="-"/>
            </a:pPr>
            <a:r>
              <a:rPr lang="fr-FR" dirty="0" smtClean="0"/>
              <a:t>Motif de transaction </a:t>
            </a:r>
          </a:p>
          <a:p>
            <a:pPr>
              <a:buFontTx/>
              <a:buChar char="-"/>
            </a:pPr>
            <a:r>
              <a:rPr lang="fr-FR" dirty="0" smtClean="0"/>
              <a:t>Motif de précaution </a:t>
            </a:r>
          </a:p>
          <a:p>
            <a:pPr>
              <a:buFontTx/>
              <a:buChar char="-"/>
            </a:pPr>
            <a:r>
              <a:rPr lang="fr-FR" dirty="0" smtClean="0"/>
              <a:t>Motif de spéculation   (instable) </a:t>
            </a:r>
            <a:endParaRPr lang="fr-F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B – L’analyse keynésienne</a:t>
            </a:r>
          </a:p>
          <a:p>
            <a:r>
              <a:rPr lang="fr-FR" dirty="0" smtClean="0"/>
              <a:t>La demande de monnaie </a:t>
            </a:r>
          </a:p>
          <a:p>
            <a:r>
              <a:rPr lang="fr-FR" dirty="0" smtClean="0"/>
              <a:t>L’offre de monnaie, déterminée par la Banque centrale; préférence pour l’abondance monétaire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a:t>
            </a:r>
          </a:p>
          <a:p>
            <a:r>
              <a:rPr lang="fr-FR" dirty="0" smtClean="0"/>
              <a:t>Demande de monnaie stable </a:t>
            </a:r>
          </a:p>
          <a:p>
            <a:pPr>
              <a:buNone/>
            </a:pPr>
            <a:r>
              <a:rPr lang="fr-FR" dirty="0" smtClean="0"/>
              <a:t>      Md = f(W, r*, p*)</a:t>
            </a:r>
          </a:p>
          <a:p>
            <a:pPr>
              <a:buNone/>
            </a:pPr>
            <a:r>
              <a:rPr lang="fr-FR" dirty="0" smtClean="0"/>
              <a:t>	théorie du revenu permanent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a:t>
            </a:r>
          </a:p>
          <a:p>
            <a:r>
              <a:rPr lang="fr-FR" dirty="0" smtClean="0"/>
              <a:t>Demande de monnaie stable </a:t>
            </a:r>
          </a:p>
          <a:p>
            <a:r>
              <a:rPr lang="fr-FR" dirty="0" smtClean="0"/>
              <a:t>Offre de monnaie dépend des autorités monétaires : théorie du multiplicateur de crédit , importance de la base monétaire </a:t>
            </a:r>
          </a:p>
          <a:p>
            <a:pPr>
              <a:buNone/>
            </a:pPr>
            <a:r>
              <a:rPr lang="fr-FR" dirty="0" smtClean="0"/>
              <a:t>      </a:t>
            </a:r>
          </a:p>
          <a:p>
            <a:pPr>
              <a:buNone/>
            </a:pPr>
            <a:endParaRPr lang="fr-FR" dirty="0"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a:t>
            </a:r>
          </a:p>
          <a:p>
            <a:r>
              <a:rPr lang="fr-FR" dirty="0" smtClean="0"/>
              <a:t>« </a:t>
            </a:r>
            <a:r>
              <a:rPr lang="fr-FR" i="1" dirty="0" smtClean="0"/>
              <a:t>Histoire monétaire des USA</a:t>
            </a:r>
            <a:r>
              <a:rPr lang="fr-FR" dirty="0" smtClean="0"/>
              <a:t> », Friedman et Schwartz, 1963 : </a:t>
            </a:r>
          </a:p>
          <a:p>
            <a:pPr>
              <a:buNone/>
            </a:pPr>
            <a:r>
              <a:rPr lang="fr-FR" dirty="0" smtClean="0"/>
              <a:t>	1- les variations de l’offre de monnaie sont corrélées à celle des prix à long terme </a:t>
            </a:r>
          </a:p>
          <a:p>
            <a:pPr>
              <a:buNone/>
            </a:pPr>
            <a:r>
              <a:rPr lang="fr-FR" dirty="0" smtClean="0"/>
              <a:t>	</a:t>
            </a:r>
          </a:p>
          <a:p>
            <a:pPr>
              <a:buNone/>
            </a:pPr>
            <a:r>
              <a:rPr lang="fr-FR" dirty="0" smtClean="0"/>
              <a:t>      </a:t>
            </a:r>
          </a:p>
          <a:p>
            <a:pPr>
              <a:buNone/>
            </a:pPr>
            <a:endParaRPr lang="fr-FR" dirty="0"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a:t>
            </a:r>
          </a:p>
          <a:p>
            <a:r>
              <a:rPr lang="fr-FR" dirty="0" smtClean="0"/>
              <a:t>« </a:t>
            </a:r>
            <a:r>
              <a:rPr lang="fr-FR" i="1" dirty="0" smtClean="0"/>
              <a:t>Histoire monétaire des USA</a:t>
            </a:r>
            <a:r>
              <a:rPr lang="fr-FR" dirty="0" smtClean="0"/>
              <a:t> », Friedman et Schwartz, 1963 : </a:t>
            </a:r>
          </a:p>
          <a:p>
            <a:pPr>
              <a:buNone/>
            </a:pPr>
            <a:r>
              <a:rPr lang="fr-FR" dirty="0" smtClean="0"/>
              <a:t>	1- les variations de l’offre de monnaie sont corrélées à celle des prix à long terme </a:t>
            </a:r>
          </a:p>
          <a:p>
            <a:pPr>
              <a:buNone/>
            </a:pPr>
            <a:r>
              <a:rPr lang="fr-FR" dirty="0" smtClean="0"/>
              <a:t>	2- les variations de l’offre de monnaie ont un impact sur l’économie à court terme </a:t>
            </a:r>
          </a:p>
          <a:p>
            <a:pPr>
              <a:buNone/>
            </a:pPr>
            <a:r>
              <a:rPr lang="fr-FR" dirty="0" smtClean="0"/>
              <a:t>      </a:t>
            </a:r>
          </a:p>
          <a:p>
            <a:pPr>
              <a:buNone/>
            </a:pPr>
            <a:endParaRPr lang="fr-FR" dirty="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normAutofit fontScale="92500" lnSpcReduction="20000"/>
          </a:bodyPr>
          <a:lstStyle/>
          <a:p>
            <a:pPr>
              <a:buNone/>
            </a:pPr>
            <a:r>
              <a:rPr lang="fr-FR" dirty="0" smtClean="0"/>
              <a:t>C – L’analyse monétariste</a:t>
            </a:r>
          </a:p>
          <a:p>
            <a:r>
              <a:rPr lang="fr-FR" dirty="0" smtClean="0"/>
              <a:t>« </a:t>
            </a:r>
            <a:r>
              <a:rPr lang="fr-FR" i="1" dirty="0" smtClean="0"/>
              <a:t>Histoire monétaire des USA</a:t>
            </a:r>
            <a:r>
              <a:rPr lang="fr-FR" dirty="0" smtClean="0"/>
              <a:t> », Friedman et Schwartz, 1963 : </a:t>
            </a:r>
          </a:p>
          <a:p>
            <a:pPr>
              <a:buNone/>
            </a:pPr>
            <a:r>
              <a:rPr lang="fr-FR" dirty="0" smtClean="0"/>
              <a:t>	1- les variations de l’offre de monnaie sont corrélées à celle des prix à long terme </a:t>
            </a:r>
          </a:p>
          <a:p>
            <a:pPr>
              <a:buNone/>
            </a:pPr>
            <a:r>
              <a:rPr lang="fr-FR" dirty="0" smtClean="0"/>
              <a:t>	2- les variations de l’offre de monnaie ont un impact sur l’économie à court terme </a:t>
            </a:r>
          </a:p>
          <a:p>
            <a:pPr>
              <a:buNone/>
            </a:pPr>
            <a:r>
              <a:rPr lang="fr-FR" dirty="0" smtClean="0"/>
              <a:t>	3- ce lien ne peut servir de base à une politique de relance </a:t>
            </a:r>
          </a:p>
          <a:p>
            <a:pPr>
              <a:buNone/>
            </a:pPr>
            <a:r>
              <a:rPr lang="fr-FR" dirty="0" smtClean="0"/>
              <a:t>      </a:t>
            </a:r>
          </a:p>
          <a:p>
            <a:pPr>
              <a:buNone/>
            </a:pPr>
            <a:endParaRPr lang="fr-FR"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a:t>
            </a:r>
          </a:p>
          <a:p>
            <a:pPr>
              <a:buNone/>
            </a:pPr>
            <a:r>
              <a:rPr lang="fr-FR" dirty="0" smtClean="0"/>
              <a:t>Conclusion de </a:t>
            </a:r>
            <a:r>
              <a:rPr lang="fr-FR" dirty="0" smtClean="0">
                <a:solidFill>
                  <a:srgbClr val="FF0000"/>
                </a:solidFill>
              </a:rPr>
              <a:t>Friedman</a:t>
            </a:r>
            <a:r>
              <a:rPr lang="fr-FR" dirty="0" smtClean="0"/>
              <a:t> : </a:t>
            </a:r>
          </a:p>
          <a:p>
            <a:pPr>
              <a:buNone/>
            </a:pPr>
            <a:r>
              <a:rPr lang="fr-FR" dirty="0" smtClean="0"/>
              <a:t>« La monnaie est neutre à long terme……….        </a:t>
            </a:r>
          </a:p>
          <a:p>
            <a:pPr>
              <a:buNone/>
            </a:pPr>
            <a:endParaRPr lang="fr-FR" dirty="0" smtClean="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les grandes théories de la monnaie </a:t>
            </a:r>
            <a:endParaRPr lang="fr-FR" sz="3600" b="1" dirty="0"/>
          </a:p>
        </p:txBody>
      </p:sp>
      <p:sp>
        <p:nvSpPr>
          <p:cNvPr id="3" name="Espace réservé du contenu 2"/>
          <p:cNvSpPr>
            <a:spLocks noGrp="1"/>
          </p:cNvSpPr>
          <p:nvPr>
            <p:ph idx="1"/>
          </p:nvPr>
        </p:nvSpPr>
        <p:spPr/>
        <p:txBody>
          <a:bodyPr/>
          <a:lstStyle/>
          <a:p>
            <a:pPr>
              <a:buNone/>
            </a:pPr>
            <a:r>
              <a:rPr lang="fr-FR" dirty="0" smtClean="0"/>
              <a:t>C – L’analyse monétariste</a:t>
            </a:r>
          </a:p>
          <a:p>
            <a:pPr>
              <a:buNone/>
            </a:pPr>
            <a:r>
              <a:rPr lang="fr-FR" dirty="0" smtClean="0"/>
              <a:t>Conclusion de </a:t>
            </a:r>
            <a:r>
              <a:rPr lang="fr-FR" dirty="0" smtClean="0">
                <a:solidFill>
                  <a:srgbClr val="FF0000"/>
                </a:solidFill>
              </a:rPr>
              <a:t>Friedman</a:t>
            </a:r>
            <a:r>
              <a:rPr lang="fr-FR" dirty="0" smtClean="0"/>
              <a:t> : </a:t>
            </a:r>
          </a:p>
          <a:p>
            <a:pPr>
              <a:buNone/>
            </a:pPr>
            <a:r>
              <a:rPr lang="fr-FR" dirty="0" smtClean="0"/>
              <a:t>« La monnaie est neutre à long terme…. quand elle est bien gérée ».       </a:t>
            </a:r>
          </a:p>
          <a:p>
            <a:pPr>
              <a:buNone/>
            </a:pPr>
            <a:endParaRPr lang="fr-FR" dirty="0"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VI – la politique monétaire</a:t>
            </a:r>
            <a:endParaRPr lang="fr-FR" sz="3600" b="1" dirty="0"/>
          </a:p>
        </p:txBody>
      </p:sp>
      <p:sp>
        <p:nvSpPr>
          <p:cNvPr id="3" name="Espace réservé du contenu 2"/>
          <p:cNvSpPr>
            <a:spLocks noGrp="1"/>
          </p:cNvSpPr>
          <p:nvPr>
            <p:ph idx="1"/>
          </p:nvPr>
        </p:nvSpPr>
        <p:spPr/>
        <p:txBody>
          <a:bodyPr/>
          <a:lstStyle/>
          <a:p>
            <a:pPr>
              <a:buNone/>
            </a:pPr>
            <a:endParaRPr lang="fr-FR" dirty="0" smtClean="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VI – la politique monétaire</a:t>
            </a:r>
            <a:endParaRPr lang="fr-FR" sz="3600" b="1" dirty="0"/>
          </a:p>
        </p:txBody>
      </p:sp>
      <p:sp>
        <p:nvSpPr>
          <p:cNvPr id="3" name="Espace réservé du contenu 2"/>
          <p:cNvSpPr>
            <a:spLocks noGrp="1"/>
          </p:cNvSpPr>
          <p:nvPr>
            <p:ph idx="1"/>
          </p:nvPr>
        </p:nvSpPr>
        <p:spPr/>
        <p:txBody>
          <a:bodyPr/>
          <a:lstStyle/>
          <a:p>
            <a:pPr>
              <a:buNone/>
            </a:pPr>
            <a:r>
              <a:rPr lang="fr-FR" dirty="0" smtClean="0"/>
              <a:t>A – Les outils</a:t>
            </a:r>
          </a:p>
          <a:p>
            <a:pPr>
              <a:buFontTx/>
              <a:buChar char="-"/>
            </a:pPr>
            <a:r>
              <a:rPr lang="fr-FR" dirty="0" smtClean="0"/>
              <a:t>Les réserves obligatoires </a:t>
            </a:r>
          </a:p>
          <a:p>
            <a:pPr>
              <a:buFontTx/>
              <a:buChar char="-"/>
            </a:pPr>
            <a:r>
              <a:rPr lang="fr-FR" dirty="0" smtClean="0"/>
              <a:t>L’encadrement du crédit </a:t>
            </a:r>
          </a:p>
          <a:p>
            <a:pPr>
              <a:buFontTx/>
              <a:buChar char="-"/>
            </a:pPr>
            <a:r>
              <a:rPr lang="fr-FR" dirty="0" smtClean="0"/>
              <a:t>Les taux d’intérêt </a:t>
            </a:r>
          </a:p>
          <a:p>
            <a:pPr>
              <a:buNone/>
            </a:pPr>
            <a:r>
              <a:rPr lang="fr-FR" dirty="0" smtClean="0"/>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0354" name="Picture 2" descr="C:\Users\Joel\Documents\AEH - 2ème année\Politiques économiques\pol monétaire_taux court-long.jpg"/>
          <p:cNvPicPr>
            <a:picLocks noGrp="1" noChangeAspect="1" noChangeArrowheads="1"/>
          </p:cNvPicPr>
          <p:nvPr>
            <p:ph idx="1"/>
          </p:nvPr>
        </p:nvPicPr>
        <p:blipFill>
          <a:blip r:embed="rId2" cstate="print"/>
          <a:srcRect/>
          <a:stretch>
            <a:fillRect/>
          </a:stretch>
        </p:blipFill>
        <p:spPr bwMode="auto">
          <a:xfrm>
            <a:off x="683568" y="476672"/>
            <a:ext cx="7808631" cy="5800239"/>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VI – la politique monétaire</a:t>
            </a:r>
            <a:endParaRPr lang="fr-FR" sz="3600" b="1" dirty="0"/>
          </a:p>
        </p:txBody>
      </p:sp>
      <p:sp>
        <p:nvSpPr>
          <p:cNvPr id="3" name="Espace réservé du contenu 2"/>
          <p:cNvSpPr>
            <a:spLocks noGrp="1"/>
          </p:cNvSpPr>
          <p:nvPr>
            <p:ph idx="1"/>
          </p:nvPr>
        </p:nvSpPr>
        <p:spPr/>
        <p:txBody>
          <a:bodyPr/>
          <a:lstStyle/>
          <a:p>
            <a:pPr>
              <a:buNone/>
            </a:pPr>
            <a:r>
              <a:rPr lang="fr-FR" dirty="0" smtClean="0"/>
              <a:t>B – Les grands courants	</a:t>
            </a:r>
          </a:p>
          <a:p>
            <a:pPr>
              <a:buNone/>
            </a:pPr>
            <a:r>
              <a:rPr lang="fr-FR" dirty="0" smtClean="0"/>
              <a:t>	- les classiques : politique inefficace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la politique monétaire</a:t>
            </a:r>
            <a:endParaRPr lang="fr-FR" sz="3600" b="1" dirty="0"/>
          </a:p>
        </p:txBody>
      </p:sp>
      <p:sp>
        <p:nvSpPr>
          <p:cNvPr id="3" name="Espace réservé du contenu 2"/>
          <p:cNvSpPr>
            <a:spLocks noGrp="1"/>
          </p:cNvSpPr>
          <p:nvPr>
            <p:ph idx="1"/>
          </p:nvPr>
        </p:nvSpPr>
        <p:spPr/>
        <p:txBody>
          <a:bodyPr/>
          <a:lstStyle/>
          <a:p>
            <a:pPr>
              <a:buNone/>
            </a:pPr>
            <a:r>
              <a:rPr lang="fr-FR" dirty="0" smtClean="0"/>
              <a:t>B – Les grands courants	</a:t>
            </a:r>
          </a:p>
          <a:p>
            <a:pPr>
              <a:buNone/>
            </a:pPr>
            <a:r>
              <a:rPr lang="fr-FR" dirty="0" smtClean="0"/>
              <a:t>	- les classiques : politique inefficace</a:t>
            </a:r>
          </a:p>
          <a:p>
            <a:pPr>
              <a:buNone/>
            </a:pPr>
            <a:r>
              <a:rPr lang="fr-FR" dirty="0" smtClean="0"/>
              <a:t>	- les keynésiens : politique efficace : </a:t>
            </a:r>
          </a:p>
          <a:p>
            <a:pPr>
              <a:buNone/>
            </a:pPr>
            <a:r>
              <a:rPr lang="fr-FR" dirty="0" smtClean="0"/>
              <a:t>hausse de l’offre de monnaie =&gt; baisse du taux d’intérêt  =&gt; Hausse de l’investissement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 – la politique monétaire</a:t>
            </a:r>
            <a:endParaRPr lang="fr-FR" sz="3600" b="1" dirty="0"/>
          </a:p>
        </p:txBody>
      </p:sp>
      <p:sp>
        <p:nvSpPr>
          <p:cNvPr id="3" name="Espace réservé du contenu 2"/>
          <p:cNvSpPr>
            <a:spLocks noGrp="1"/>
          </p:cNvSpPr>
          <p:nvPr>
            <p:ph idx="1"/>
          </p:nvPr>
        </p:nvSpPr>
        <p:spPr/>
        <p:txBody>
          <a:bodyPr>
            <a:normAutofit fontScale="92500" lnSpcReduction="10000"/>
          </a:bodyPr>
          <a:lstStyle/>
          <a:p>
            <a:pPr>
              <a:buNone/>
            </a:pPr>
            <a:r>
              <a:rPr lang="fr-FR" dirty="0" smtClean="0"/>
              <a:t>B – Les grands courants	</a:t>
            </a:r>
          </a:p>
          <a:p>
            <a:pPr>
              <a:buNone/>
            </a:pPr>
            <a:r>
              <a:rPr lang="fr-FR" dirty="0" smtClean="0"/>
              <a:t>	- les classiques : politique inefficace</a:t>
            </a:r>
          </a:p>
          <a:p>
            <a:pPr>
              <a:buNone/>
            </a:pPr>
            <a:r>
              <a:rPr lang="fr-FR" dirty="0" smtClean="0"/>
              <a:t>	- les keynésiens : politique efficace : </a:t>
            </a:r>
          </a:p>
          <a:p>
            <a:pPr>
              <a:buNone/>
            </a:pPr>
            <a:r>
              <a:rPr lang="fr-FR" dirty="0" smtClean="0"/>
              <a:t>hausse de l’offre de monnaie =&gt; baisse du taux d’intérêt  =&gt; Hausse de l’investissement </a:t>
            </a:r>
          </a:p>
          <a:p>
            <a:pPr>
              <a:buNone/>
            </a:pPr>
            <a:r>
              <a:rPr lang="fr-FR" dirty="0" smtClean="0"/>
              <a:t>	Mais efficacité &lt; politique budgétaire : </a:t>
            </a:r>
          </a:p>
          <a:p>
            <a:r>
              <a:rPr lang="fr-FR" dirty="0" smtClean="0"/>
              <a:t>Trappe à liquidité</a:t>
            </a:r>
          </a:p>
          <a:p>
            <a:r>
              <a:rPr lang="fr-FR" dirty="0" smtClean="0"/>
              <a:t>Faible élasticité de l’investissement au taux d’intérêt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buNone/>
            </a:pPr>
            <a:r>
              <a:rPr lang="fr-FR" dirty="0" smtClean="0">
                <a:solidFill>
                  <a:schemeClr val="tx2"/>
                </a:solidFill>
              </a:rPr>
              <a:t>« On ne fait pas boire un âne qui n’a pas soif » </a:t>
            </a:r>
            <a:endParaRPr lang="fr-FR" dirty="0">
              <a:solidFill>
                <a:schemeClr val="tx2"/>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VI – la politique monétaire</a:t>
            </a:r>
            <a:endParaRPr lang="fr-FR" sz="3600" b="1" dirty="0"/>
          </a:p>
        </p:txBody>
      </p:sp>
      <p:sp>
        <p:nvSpPr>
          <p:cNvPr id="3" name="Espace réservé du contenu 2"/>
          <p:cNvSpPr>
            <a:spLocks noGrp="1"/>
          </p:cNvSpPr>
          <p:nvPr>
            <p:ph idx="1"/>
          </p:nvPr>
        </p:nvSpPr>
        <p:spPr/>
        <p:txBody>
          <a:bodyPr>
            <a:normAutofit/>
          </a:bodyPr>
          <a:lstStyle/>
          <a:p>
            <a:pPr>
              <a:buNone/>
            </a:pPr>
            <a:r>
              <a:rPr lang="fr-FR" dirty="0" smtClean="0"/>
              <a:t>B – Les grands courants	</a:t>
            </a:r>
          </a:p>
          <a:p>
            <a:pPr>
              <a:buNone/>
            </a:pPr>
            <a:r>
              <a:rPr lang="fr-FR" dirty="0" smtClean="0"/>
              <a:t>	- les classiques : politique inefficace</a:t>
            </a:r>
          </a:p>
          <a:p>
            <a:pPr>
              <a:buNone/>
            </a:pPr>
            <a:r>
              <a:rPr lang="fr-FR" dirty="0" smtClean="0"/>
              <a:t>	- les keynésiens : politique efficace </a:t>
            </a:r>
          </a:p>
          <a:p>
            <a:pPr>
              <a:buNone/>
            </a:pPr>
            <a:r>
              <a:rPr lang="fr-FR" dirty="0" smtClean="0"/>
              <a:t>	- les monétaristes : politique dangereuse (inflation)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 La demande de monnaie </a:t>
            </a:r>
            <a:endParaRPr lang="fr-FR" dirty="0"/>
          </a:p>
        </p:txBody>
      </p:sp>
      <p:sp>
        <p:nvSpPr>
          <p:cNvPr id="3" name="Espace réservé du contenu 2"/>
          <p:cNvSpPr>
            <a:spLocks noGrp="1"/>
          </p:cNvSpPr>
          <p:nvPr>
            <p:ph idx="1"/>
          </p:nvPr>
        </p:nvSpPr>
        <p:spPr/>
        <p:txBody>
          <a:bodyPr/>
          <a:lstStyle/>
          <a:p>
            <a:r>
              <a:rPr lang="fr-FR" dirty="0" smtClean="0"/>
              <a:t>L’individu arbitre entre l’intérêt de détenir de la monnaie (facilite les transactions) et le cout (cout d’opportunité, cout dû à l’érosion monétaire) </a:t>
            </a:r>
            <a:endParaRPr lang="fr-F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 La demande de monnaie </a:t>
            </a:r>
            <a:endParaRPr lang="fr-FR" dirty="0"/>
          </a:p>
        </p:txBody>
      </p:sp>
      <p:sp>
        <p:nvSpPr>
          <p:cNvPr id="3" name="Espace réservé du contenu 2"/>
          <p:cNvSpPr>
            <a:spLocks noGrp="1"/>
          </p:cNvSpPr>
          <p:nvPr>
            <p:ph idx="1"/>
          </p:nvPr>
        </p:nvSpPr>
        <p:spPr/>
        <p:txBody>
          <a:bodyPr/>
          <a:lstStyle/>
          <a:p>
            <a:r>
              <a:rPr lang="fr-FR" dirty="0" smtClean="0"/>
              <a:t>Constat empirique : les ménages détiennent en monnaie (billets + DAV) l’équivalent de 5 semaines de revenus </a:t>
            </a:r>
            <a:endParaRPr lang="fr-F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 La demande de monnaie </a:t>
            </a:r>
            <a:endParaRPr lang="fr-FR" dirty="0"/>
          </a:p>
        </p:txBody>
      </p:sp>
      <p:sp>
        <p:nvSpPr>
          <p:cNvPr id="3" name="Espace réservé du contenu 2"/>
          <p:cNvSpPr>
            <a:spLocks noGrp="1"/>
          </p:cNvSpPr>
          <p:nvPr>
            <p:ph idx="1"/>
          </p:nvPr>
        </p:nvSpPr>
        <p:spPr/>
        <p:txBody>
          <a:bodyPr/>
          <a:lstStyle/>
          <a:p>
            <a:r>
              <a:rPr lang="fr-FR" dirty="0" smtClean="0"/>
              <a:t>Constat empirique : les ménages détiennent en monnaie (billets + DAV) l’équivalent de 5 semaines de revenus </a:t>
            </a:r>
          </a:p>
          <a:p>
            <a:r>
              <a:rPr lang="fr-FR" dirty="0" smtClean="0"/>
              <a:t>Règle de la racine carrée : </a:t>
            </a:r>
            <a:endParaRPr lang="fr-FR" dirty="0"/>
          </a:p>
        </p:txBody>
      </p:sp>
      <p:graphicFrame>
        <p:nvGraphicFramePr>
          <p:cNvPr id="69637" name="Object 5"/>
          <p:cNvGraphicFramePr>
            <a:graphicFrameLocks noChangeAspect="1"/>
          </p:cNvGraphicFramePr>
          <p:nvPr/>
        </p:nvGraphicFramePr>
        <p:xfrm>
          <a:off x="5364088" y="2996952"/>
          <a:ext cx="11785901" cy="876548"/>
        </p:xfrm>
        <a:graphic>
          <a:graphicData uri="http://schemas.openxmlformats.org/presentationml/2006/ole">
            <p:oleObj spid="_x0000_s69637" name="Document" r:id="rId3" imgW="5766396" imgH="444797" progId="Word.Document.12">
              <p:embed/>
            </p:oleObj>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Question </a:t>
            </a:r>
            <a:r>
              <a:rPr lang="fr-FR" dirty="0" smtClean="0"/>
              <a:t/>
            </a:r>
            <a:br>
              <a:rPr lang="fr-FR" dirty="0" smtClean="0"/>
            </a:br>
            <a:endParaRPr lang="fr-FR" dirty="0"/>
          </a:p>
        </p:txBody>
      </p:sp>
      <p:sp>
        <p:nvSpPr>
          <p:cNvPr id="3" name="Espace réservé du contenu 2"/>
          <p:cNvSpPr>
            <a:spLocks noGrp="1"/>
          </p:cNvSpPr>
          <p:nvPr>
            <p:ph idx="1"/>
          </p:nvPr>
        </p:nvSpPr>
        <p:spPr>
          <a:xfrm>
            <a:off x="457200" y="1052736"/>
            <a:ext cx="8229600" cy="5073427"/>
          </a:xfrm>
        </p:spPr>
        <p:txBody>
          <a:bodyPr>
            <a:normAutofit/>
          </a:bodyPr>
          <a:lstStyle/>
          <a:p>
            <a:pPr>
              <a:buNone/>
            </a:pPr>
            <a:r>
              <a:rPr lang="fr-FR" dirty="0" smtClean="0"/>
              <a:t>    Lors de l’un de vos déplacements vous laissez en dépôt, chez votre voisin, une dizaine de chaises d’une certaine valeur. La femme de votre voisin utilise vos chaises sans vous en  avertir au cours d’une réception qu’elle a organisée : cette utilisation est clairement frauduleuse. Maintenant imaginez que  vous déposiez  de l’argent dans une banque. Celle-ci le prête à un tiers sans vous prévenir, sans vous dire à qui, ni à quelles conditions. </a:t>
            </a:r>
          </a:p>
          <a:p>
            <a:endParaRPr lang="fr-F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Question </a:t>
            </a:r>
            <a:r>
              <a:rPr lang="fr-FR" dirty="0" smtClean="0"/>
              <a:t/>
            </a:r>
            <a:br>
              <a:rPr lang="fr-FR" dirty="0" smtClean="0"/>
            </a:br>
            <a:endParaRPr lang="fr-FR" dirty="0"/>
          </a:p>
        </p:txBody>
      </p:sp>
      <p:sp>
        <p:nvSpPr>
          <p:cNvPr id="3" name="Espace réservé du contenu 2"/>
          <p:cNvSpPr>
            <a:spLocks noGrp="1"/>
          </p:cNvSpPr>
          <p:nvPr>
            <p:ph idx="1"/>
          </p:nvPr>
        </p:nvSpPr>
        <p:spPr>
          <a:xfrm>
            <a:off x="457200" y="1052736"/>
            <a:ext cx="8229600" cy="5073427"/>
          </a:xfrm>
        </p:spPr>
        <p:txBody>
          <a:bodyPr>
            <a:normAutofit fontScale="92500" lnSpcReduction="20000"/>
          </a:bodyPr>
          <a:lstStyle/>
          <a:p>
            <a:r>
              <a:rPr lang="fr-FR" dirty="0" smtClean="0"/>
              <a:t>Lors de l’un de vos déplacements vous laissez en dépôt, chez votre voisin, une dizaine de chaises d’une certaine valeur. La femme de votre voisin utilise vos chaises sans vous en  avertir au cours d’une réception qu’elle a organisée : cette utilisation est clairement frauduleuse. Maintenant imaginez que  vous déposiez  de l’argent dans une banque. Celle-ci le prête à un tiers sans vous prévenir, sans vous dire à qui, ni à quelles conditions. </a:t>
            </a:r>
          </a:p>
          <a:p>
            <a:r>
              <a:rPr lang="fr-FR" dirty="0" smtClean="0"/>
              <a:t>1) Pourquoi acceptez-vous de votre banque ce que vous n’acceptez pas de votre voisine ? </a:t>
            </a:r>
          </a:p>
          <a:p>
            <a:endParaRPr lang="fr-F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Question </a:t>
            </a:r>
            <a:r>
              <a:rPr lang="fr-FR" dirty="0" smtClean="0"/>
              <a:t/>
            </a:r>
            <a:br>
              <a:rPr lang="fr-FR" dirty="0" smtClean="0"/>
            </a:br>
            <a:endParaRPr lang="fr-FR" dirty="0"/>
          </a:p>
        </p:txBody>
      </p:sp>
      <p:sp>
        <p:nvSpPr>
          <p:cNvPr id="3" name="Espace réservé du contenu 2"/>
          <p:cNvSpPr>
            <a:spLocks noGrp="1"/>
          </p:cNvSpPr>
          <p:nvPr>
            <p:ph idx="1"/>
          </p:nvPr>
        </p:nvSpPr>
        <p:spPr>
          <a:xfrm>
            <a:off x="457200" y="1052736"/>
            <a:ext cx="8229600" cy="5073427"/>
          </a:xfrm>
        </p:spPr>
        <p:txBody>
          <a:bodyPr>
            <a:normAutofit fontScale="85000" lnSpcReduction="10000"/>
          </a:bodyPr>
          <a:lstStyle/>
          <a:p>
            <a:r>
              <a:rPr lang="fr-FR" dirty="0" smtClean="0"/>
              <a:t>Lors de l’un de vos déplacements vous laissez en dépôt, chez votre voisin, une dizaine de chaises d’une certaine valeur. La femme de votre voisin utilise vos chaises sans vous en  avertir au cours d’une réception qu’elle a organisée : cette utilisation est clairement frauduleuse. Maintenant imaginez que  vous déposiez  de l’argent dans une banque. Celle-ci le prête à un tiers sans vous prévenir, sans vous dire à qui, ni à quelles conditions. </a:t>
            </a:r>
          </a:p>
          <a:p>
            <a:r>
              <a:rPr lang="fr-FR" dirty="0" smtClean="0"/>
              <a:t>1) Pourquoi acceptez-vous de votre banque ce que vous n’acceptez pas de votre voisine ? </a:t>
            </a:r>
          </a:p>
          <a:p>
            <a:pPr lvl="0"/>
            <a:r>
              <a:rPr lang="fr-FR" dirty="0" smtClean="0"/>
              <a:t>2) Le système des banques de dépôt repose-t-il fondamentalement sur un viol du droit de propriété ? </a:t>
            </a:r>
          </a:p>
          <a:p>
            <a:pPr lvl="0">
              <a:buNone/>
            </a:pPr>
            <a:endParaRPr lang="fr-F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Question </a:t>
            </a:r>
            <a:r>
              <a:rPr lang="fr-FR" dirty="0" smtClean="0"/>
              <a:t/>
            </a:r>
            <a:br>
              <a:rPr lang="fr-FR" dirty="0" smtClean="0"/>
            </a:br>
            <a:endParaRPr lang="fr-FR" dirty="0"/>
          </a:p>
        </p:txBody>
      </p:sp>
      <p:sp>
        <p:nvSpPr>
          <p:cNvPr id="3" name="Espace réservé du contenu 2"/>
          <p:cNvSpPr>
            <a:spLocks noGrp="1"/>
          </p:cNvSpPr>
          <p:nvPr>
            <p:ph idx="1"/>
          </p:nvPr>
        </p:nvSpPr>
        <p:spPr>
          <a:xfrm>
            <a:off x="457200" y="1052736"/>
            <a:ext cx="8229600" cy="5073427"/>
          </a:xfrm>
        </p:spPr>
        <p:txBody>
          <a:bodyPr>
            <a:normAutofit fontScale="77500" lnSpcReduction="20000"/>
          </a:bodyPr>
          <a:lstStyle/>
          <a:p>
            <a:r>
              <a:rPr lang="fr-FR" dirty="0" smtClean="0"/>
              <a:t>Lors de l’un de vos déplacements vous laissez en dépôt, chez votre voisin, une dizaine de chaises d’une certaine valeur. La femme de votre voisin utilise vos chaises sans vous en  avertir au cours d’une réception qu’elle a organisée : cette utilisation est clairement frauduleuse. Maintenant imaginez que  vous déposiez  de l’argent dans une banque. Celle-ci le prête à un tiers sans vous prévenir, sans vous dire à qui, ni à quelles conditions. </a:t>
            </a:r>
          </a:p>
          <a:p>
            <a:r>
              <a:rPr lang="fr-FR" dirty="0" smtClean="0"/>
              <a:t>1) Pourquoi acceptez-vous de votre banque ce que vous n’acceptez pas de votre voisine ? </a:t>
            </a:r>
          </a:p>
          <a:p>
            <a:pPr lvl="0"/>
            <a:r>
              <a:rPr lang="fr-FR" dirty="0" smtClean="0"/>
              <a:t>2) Le système des banques de dépôt repose-t-il fondamentalement sur un viol du droit de propriété ? </a:t>
            </a:r>
          </a:p>
          <a:p>
            <a:pPr lvl="0"/>
            <a:r>
              <a:rPr lang="fr-FR" dirty="0" smtClean="0"/>
              <a:t>3) Que vous suggère cette possibilité de prêter de l’argent dans la crise financière contemporaine?</a:t>
            </a:r>
          </a:p>
          <a:p>
            <a:endParaRPr lang="fr-FR" dirty="0"/>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TotalTime>
  <Words>2058</Words>
  <Application>Microsoft Office PowerPoint</Application>
  <PresentationFormat>Affichage à l'écran (4:3)</PresentationFormat>
  <Paragraphs>326</Paragraphs>
  <Slides>83</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83</vt:i4>
      </vt:variant>
    </vt:vector>
  </HeadingPairs>
  <TitlesOfParts>
    <vt:vector size="85" baseType="lpstr">
      <vt:lpstr>Thème Office</vt:lpstr>
      <vt:lpstr>Document</vt:lpstr>
      <vt:lpstr>La monnaie et la création monétaire </vt:lpstr>
      <vt:lpstr>Diapositive 2</vt:lpstr>
      <vt:lpstr>PLAN DU CHAPITRE :</vt:lpstr>
      <vt:lpstr>I – LES FORMES DE LA MONNAIE </vt:lpstr>
      <vt:lpstr>I – LES FORMES DE LA MONNAIE </vt:lpstr>
      <vt:lpstr>Diapositive 6</vt:lpstr>
      <vt:lpstr>II – LES FONCTIONS DE LA MONNAIE </vt:lpstr>
      <vt:lpstr>Nombre de prix </vt:lpstr>
      <vt:lpstr>Nombre de prix </vt:lpstr>
      <vt:lpstr>Nombre de prix </vt:lpstr>
      <vt:lpstr>Nombre de prix </vt:lpstr>
      <vt:lpstr>III – La création monétaire  </vt:lpstr>
      <vt:lpstr>III – La création monétaire  </vt:lpstr>
      <vt:lpstr>A – L’offre de monnaie avec réserves intégrales </vt:lpstr>
      <vt:lpstr>A – L’offre de monnaie avec réserves intégrales </vt:lpstr>
      <vt:lpstr>A – L’offre de monnaie avec réserves intégrales </vt:lpstr>
      <vt:lpstr>A – L’offre de monnaie avec réserves intégrales </vt:lpstr>
      <vt:lpstr>A – L’offre de monnaie avec réserves intégrales </vt:lpstr>
      <vt:lpstr>A – L’offre de monnaie avec réserves intégrales </vt:lpstr>
      <vt:lpstr>A – L’offre de monnaie avec réserves intégrales </vt:lpstr>
      <vt:lpstr>A – L’offre de monnaie avec réserves intégrales </vt:lpstr>
      <vt:lpstr>B – L’offre de monnaie avec réserves fractionnaires  </vt:lpstr>
      <vt:lpstr>B – L’offre de monnaie avec réserves fractionnaires  </vt:lpstr>
      <vt:lpstr>B – L’offre de monnaie avec réserves fractionnaires  </vt:lpstr>
      <vt:lpstr>B – L’offre de monnaie avec réserves fractionnaires  </vt:lpstr>
      <vt:lpstr>B – L’offre de monnaie avec réserves fractionnaires  </vt:lpstr>
      <vt:lpstr>B – L’offre de monnaie avec réserves fractionnaires  </vt:lpstr>
      <vt:lpstr>B – L’offre de monnaie avec réserves fractionnaires  </vt:lpstr>
      <vt:lpstr>B – L’offre de monnaie avec réserves fractionnaires</vt:lpstr>
      <vt:lpstr>B – L’offre de monnaie avec réserves fractionnaires</vt:lpstr>
      <vt:lpstr>B – L’offre de monnaie avec réserves fractionnaires</vt:lpstr>
      <vt:lpstr>B – L’offre de monnaie avec réserves fractionnaires</vt:lpstr>
      <vt:lpstr>B – L’offre de monnaie avec réserves fractionnaires</vt:lpstr>
      <vt:lpstr>B – L’offre de monnaie avec réserves fractionnaires</vt:lpstr>
      <vt:lpstr>Diapositive 35</vt:lpstr>
      <vt:lpstr>B – L’offre de monnaie avec réserves fractionnaires</vt:lpstr>
      <vt:lpstr>B – L’offre de monnaie avec réserves fractionnaires</vt:lpstr>
      <vt:lpstr>B – L’offre de monnaie avec réserves fractionnaires</vt:lpstr>
      <vt:lpstr>IV – La masse monétaire et ses contreparties</vt:lpstr>
      <vt:lpstr>IV – La masse monétaire et ses contreparties</vt:lpstr>
      <vt:lpstr>IV – La masse monétaire et ses contreparties</vt:lpstr>
      <vt:lpstr>IV – La masse monétaire et ses contreparties</vt:lpstr>
      <vt:lpstr>IV – La masse monétaire et ses contreparties</vt:lpstr>
      <vt:lpstr>IV – La masse monétaire et ses contreparties</vt:lpstr>
      <vt:lpstr>IV – La masse monétaire et ses contreparties</vt:lpstr>
      <vt:lpstr>Evolution des agrégats monétaires en zone euro depuis 1998</vt:lpstr>
      <vt:lpstr>Evolution de M3 en zone euro depuis 1999</vt:lpstr>
      <vt:lpstr>Evolution de M1 aux USA </vt:lpstr>
      <vt:lpstr>Diapositive 49</vt:lpstr>
      <vt:lpstr>IV – La masse monétaire et ses contreparties</vt:lpstr>
      <vt:lpstr>Résumé : </vt:lpstr>
      <vt:lpstr>Résumé : </vt:lpstr>
      <vt:lpstr>V – les grandes théories de la monnaie </vt:lpstr>
      <vt:lpstr>V – les grandes théories de la monnaie </vt:lpstr>
      <vt:lpstr>V – les grandes théories de la monnaie </vt:lpstr>
      <vt:lpstr>V – les grandes théories de la monnaie </vt:lpstr>
      <vt:lpstr>Diapositive 57</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 – les grandes théories de la monnaie </vt:lpstr>
      <vt:lpstr>VI – la politique monétaire</vt:lpstr>
      <vt:lpstr>VI – la politique monétaire</vt:lpstr>
      <vt:lpstr>Diapositive 71</vt:lpstr>
      <vt:lpstr>VI – la politique monétaire</vt:lpstr>
      <vt:lpstr>V – la politique monétaire</vt:lpstr>
      <vt:lpstr>V – la politique monétaire</vt:lpstr>
      <vt:lpstr>Diapositive 75</vt:lpstr>
      <vt:lpstr>VI – la politique monétaire</vt:lpstr>
      <vt:lpstr>II - La demande de monnaie </vt:lpstr>
      <vt:lpstr>II - La demande de monnaie </vt:lpstr>
      <vt:lpstr>II - La demande de monnaie </vt:lpstr>
      <vt:lpstr>Question  </vt:lpstr>
      <vt:lpstr>Question  </vt:lpstr>
      <vt:lpstr>Question  </vt:lpstr>
      <vt:lpstr>Question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monnaie et la création monétaire </dc:title>
  <dc:creator>Joel</dc:creator>
  <cp:lastModifiedBy>Joel</cp:lastModifiedBy>
  <cp:revision>154</cp:revision>
  <dcterms:created xsi:type="dcterms:W3CDTF">2011-12-02T19:33:58Z</dcterms:created>
  <dcterms:modified xsi:type="dcterms:W3CDTF">2012-02-06T14:17:08Z</dcterms:modified>
</cp:coreProperties>
</file>