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Default Extension="docx" ContentType="application/vnd.openxmlformats-officedocument.wordprocessingml.document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57" r:id="rId5"/>
    <p:sldId id="260" r:id="rId6"/>
    <p:sldId id="261" r:id="rId7"/>
    <p:sldId id="262" r:id="rId8"/>
    <p:sldId id="263" r:id="rId9"/>
    <p:sldId id="264" r:id="rId10"/>
    <p:sldId id="267" r:id="rId11"/>
    <p:sldId id="265" r:id="rId12"/>
    <p:sldId id="268" r:id="rId13"/>
    <p:sldId id="329" r:id="rId14"/>
    <p:sldId id="266" r:id="rId15"/>
    <p:sldId id="269" r:id="rId16"/>
    <p:sldId id="270" r:id="rId17"/>
    <p:sldId id="271" r:id="rId18"/>
    <p:sldId id="275" r:id="rId19"/>
    <p:sldId id="273" r:id="rId20"/>
    <p:sldId id="274" r:id="rId21"/>
    <p:sldId id="276" r:id="rId22"/>
    <p:sldId id="325" r:id="rId23"/>
    <p:sldId id="277" r:id="rId24"/>
    <p:sldId id="278" r:id="rId25"/>
    <p:sldId id="279" r:id="rId26"/>
    <p:sldId id="280" r:id="rId27"/>
    <p:sldId id="281" r:id="rId28"/>
    <p:sldId id="282" r:id="rId29"/>
    <p:sldId id="326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4" r:id="rId40"/>
    <p:sldId id="292" r:id="rId41"/>
    <p:sldId id="295" r:id="rId42"/>
    <p:sldId id="296" r:id="rId43"/>
    <p:sldId id="297" r:id="rId44"/>
    <p:sldId id="298" r:id="rId45"/>
    <p:sldId id="299" r:id="rId46"/>
    <p:sldId id="300" r:id="rId47"/>
    <p:sldId id="293" r:id="rId48"/>
    <p:sldId id="301" r:id="rId49"/>
    <p:sldId id="302" r:id="rId50"/>
    <p:sldId id="303" r:id="rId51"/>
    <p:sldId id="304" r:id="rId52"/>
    <p:sldId id="305" r:id="rId53"/>
    <p:sldId id="306" r:id="rId54"/>
    <p:sldId id="308" r:id="rId55"/>
    <p:sldId id="307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27" r:id="rId64"/>
    <p:sldId id="316" r:id="rId65"/>
    <p:sldId id="317" r:id="rId66"/>
    <p:sldId id="318" r:id="rId67"/>
    <p:sldId id="319" r:id="rId68"/>
    <p:sldId id="320" r:id="rId69"/>
    <p:sldId id="322" r:id="rId70"/>
    <p:sldId id="323" r:id="rId71"/>
    <p:sldId id="324" r:id="rId7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3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12/02/2012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12/02/2012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12/02/2012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12/02/2012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12/02/2012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12/02/2012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12/02/2012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12/02/2012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12/02/2012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12/02/2012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12/02/2012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12/02/2012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_Microsoft_Office_Word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_Microsoft_Office_Word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//upload.wikimedia.org/wikipedia/commons/6/6a/World_Inflation_rate_2010.png" TargetMode="Externa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_Microsoft_Office_Word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L’INFLATION 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Timbre poste allemand en 1923</a:t>
            </a:r>
            <a:br>
              <a:rPr lang="fr-FR" dirty="0" smtClean="0"/>
            </a:br>
            <a:endParaRPr lang="fr-FR" dirty="0"/>
          </a:p>
        </p:txBody>
      </p:sp>
      <p:pic>
        <p:nvPicPr>
          <p:cNvPr id="2053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71095" y="1600200"/>
            <a:ext cx="3801809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Billet du Zimbabwe en 2008 </a:t>
            </a:r>
            <a:endParaRPr lang="fr-FR" dirty="0"/>
          </a:p>
        </p:txBody>
      </p:sp>
      <p:pic>
        <p:nvPicPr>
          <p:cNvPr id="1026" name="Picture 2" descr="C:\Users\Joel\Pictures\dollar zimbabw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700808"/>
            <a:ext cx="7542708" cy="37444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Introduction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Origine : le mot latin </a:t>
            </a:r>
            <a:r>
              <a:rPr lang="fr-FR" i="1" dirty="0" err="1" smtClean="0">
                <a:solidFill>
                  <a:srgbClr val="FF0000"/>
                </a:solidFill>
              </a:rPr>
              <a:t>inflare</a:t>
            </a:r>
            <a:r>
              <a:rPr lang="fr-FR" dirty="0" smtClean="0"/>
              <a:t> </a:t>
            </a:r>
          </a:p>
          <a:p>
            <a:r>
              <a:rPr lang="fr-FR" dirty="0" smtClean="0"/>
              <a:t>Définition de l’inflation</a:t>
            </a:r>
          </a:p>
          <a:p>
            <a:r>
              <a:rPr lang="fr-FR" dirty="0" smtClean="0"/>
              <a:t>Quelques termes annexes à connaître</a:t>
            </a:r>
          </a:p>
          <a:p>
            <a:pPr lvl="0">
              <a:buNone/>
            </a:pPr>
            <a:r>
              <a:rPr lang="fr-FR" dirty="0" smtClean="0"/>
              <a:t>	- Inflation rampante </a:t>
            </a:r>
          </a:p>
          <a:p>
            <a:pPr lvl="0">
              <a:buNone/>
            </a:pPr>
            <a:r>
              <a:rPr lang="fr-FR" dirty="0" smtClean="0"/>
              <a:t>	- Inflation galopante </a:t>
            </a:r>
          </a:p>
          <a:p>
            <a:pPr lvl="0">
              <a:buNone/>
            </a:pPr>
            <a:r>
              <a:rPr lang="fr-FR" dirty="0" smtClean="0"/>
              <a:t>	- Hyperinflation </a:t>
            </a:r>
          </a:p>
          <a:p>
            <a:pPr lvl="0">
              <a:buNone/>
            </a:pPr>
            <a:r>
              <a:rPr lang="fr-FR" dirty="0" smtClean="0"/>
              <a:t>	- Désinflation</a:t>
            </a:r>
          </a:p>
          <a:p>
            <a:pPr>
              <a:buNone/>
            </a:pPr>
            <a:r>
              <a:rPr lang="fr-FR" dirty="0" smtClean="0"/>
              <a:t>	- Déflation  </a:t>
            </a:r>
            <a:endParaRPr lang="fr-F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u="sng" dirty="0" smtClean="0"/>
              <a:t>I – La mesure de l’inflation :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u="sng" dirty="0" smtClean="0"/>
              <a:t>I – La mesure de l’inflation :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b="1" u="sng" dirty="0" smtClean="0"/>
              <a:t>A - L’indice des prix à la consommation :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u="sng" dirty="0" smtClean="0"/>
              <a:t>I – La mesure de l’inflation :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b="1" u="sng" dirty="0" smtClean="0"/>
              <a:t>A - L’indice des prix à la consommation :</a:t>
            </a:r>
          </a:p>
          <a:p>
            <a:r>
              <a:rPr lang="fr-FR" dirty="0" smtClean="0"/>
              <a:t>Définition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u="sng" dirty="0" smtClean="0"/>
              <a:t>I – La mesure de l’inflation :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b="1" u="sng" dirty="0" smtClean="0"/>
              <a:t>A - L’indice des prix à la consommation :</a:t>
            </a:r>
          </a:p>
          <a:p>
            <a:r>
              <a:rPr lang="fr-FR" dirty="0" smtClean="0"/>
              <a:t>Définition </a:t>
            </a:r>
          </a:p>
          <a:p>
            <a:r>
              <a:rPr lang="fr-FR" dirty="0" smtClean="0"/>
              <a:t>Calcul en 4 étapes :</a:t>
            </a:r>
          </a:p>
          <a:p>
            <a:pPr>
              <a:buNone/>
            </a:pPr>
            <a:r>
              <a:rPr lang="fr-FR" dirty="0" smtClean="0"/>
              <a:t>	1- composition du panier </a:t>
            </a:r>
          </a:p>
          <a:p>
            <a:pPr>
              <a:buNone/>
            </a:pPr>
            <a:r>
              <a:rPr lang="fr-FR" dirty="0" smtClean="0"/>
              <a:t>	2- repérage des prix </a:t>
            </a:r>
          </a:p>
          <a:p>
            <a:pPr>
              <a:buNone/>
            </a:pPr>
            <a:r>
              <a:rPr lang="fr-FR" dirty="0" smtClean="0"/>
              <a:t>	3- calcul du coût du panier</a:t>
            </a:r>
          </a:p>
          <a:p>
            <a:pPr>
              <a:buNone/>
            </a:pPr>
            <a:r>
              <a:rPr lang="fr-FR" dirty="0" smtClean="0"/>
              <a:t>	4- calcul du taux d’inflation</a:t>
            </a:r>
            <a:endParaRPr lang="fr-F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u="sng" dirty="0" smtClean="0"/>
              <a:t>I – La mesure de l’inflation :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b="1" u="sng" dirty="0" smtClean="0"/>
              <a:t>A - L’indice des prix à la consommation :</a:t>
            </a:r>
          </a:p>
          <a:p>
            <a:r>
              <a:rPr lang="fr-FR" dirty="0" smtClean="0"/>
              <a:t>Définition </a:t>
            </a:r>
          </a:p>
          <a:p>
            <a:r>
              <a:rPr lang="fr-FR" dirty="0" smtClean="0"/>
              <a:t>Calcul en 4 étapes</a:t>
            </a:r>
          </a:p>
          <a:p>
            <a:r>
              <a:rPr lang="fr-FR" dirty="0" smtClean="0"/>
              <a:t>Utilisations </a:t>
            </a:r>
          </a:p>
          <a:p>
            <a:pPr lvl="0">
              <a:buNone/>
            </a:pPr>
            <a:r>
              <a:rPr lang="fr-FR" dirty="0" smtClean="0"/>
              <a:t>	- Distinguer monnaie courante et constante </a:t>
            </a:r>
          </a:p>
          <a:p>
            <a:pPr>
              <a:buNone/>
            </a:pPr>
            <a:r>
              <a:rPr lang="fr-FR" dirty="0" smtClean="0"/>
              <a:t>	</a:t>
            </a:r>
          </a:p>
          <a:p>
            <a:pPr>
              <a:buNone/>
            </a:pPr>
            <a:r>
              <a:rPr lang="fr-FR" dirty="0" smtClean="0"/>
              <a:t>	</a:t>
            </a:r>
            <a:endParaRPr lang="fr-F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u="sng" dirty="0" smtClean="0"/>
              <a:t>I – La mesure de l’inflation :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fr-FR" b="1" u="sng" dirty="0" smtClean="0"/>
              <a:t>A - L’indice des prix à la consommation :</a:t>
            </a:r>
          </a:p>
          <a:p>
            <a:r>
              <a:rPr lang="fr-FR" dirty="0" smtClean="0"/>
              <a:t>Définition </a:t>
            </a:r>
          </a:p>
          <a:p>
            <a:r>
              <a:rPr lang="fr-FR" dirty="0" smtClean="0"/>
              <a:t>Calcul en 4 étapes</a:t>
            </a:r>
          </a:p>
          <a:p>
            <a:r>
              <a:rPr lang="fr-FR" dirty="0" smtClean="0"/>
              <a:t>Utilisations </a:t>
            </a:r>
          </a:p>
          <a:p>
            <a:pPr lvl="0">
              <a:buNone/>
            </a:pPr>
            <a:r>
              <a:rPr lang="fr-FR" dirty="0" smtClean="0"/>
              <a:t>	- Distinguer monnaie courante et constante </a:t>
            </a:r>
          </a:p>
          <a:p>
            <a:pPr>
              <a:buNone/>
            </a:pPr>
            <a:r>
              <a:rPr lang="fr-FR" dirty="0" smtClean="0"/>
              <a:t>	Exemple : de 1980 à 2011, </a:t>
            </a:r>
          </a:p>
          <a:p>
            <a:pPr>
              <a:buNone/>
            </a:pPr>
            <a:r>
              <a:rPr lang="fr-FR" dirty="0" smtClean="0"/>
              <a:t>	le prix du baril de pétrole est passé de 40$ à 95$ </a:t>
            </a:r>
          </a:p>
          <a:p>
            <a:pPr>
              <a:buNone/>
            </a:pPr>
            <a:r>
              <a:rPr lang="fr-FR" dirty="0" smtClean="0"/>
              <a:t>	l’IPC américain est passé de 1 à 2,65</a:t>
            </a:r>
          </a:p>
          <a:p>
            <a:pPr>
              <a:buNone/>
            </a:pPr>
            <a:r>
              <a:rPr lang="fr-FR" dirty="0" smtClean="0"/>
              <a:t>	En 2011, le baril de pétrole en dollars constants (de 1980) vaut 95/2,65 = 35,8$.  </a:t>
            </a:r>
          </a:p>
          <a:p>
            <a:pPr>
              <a:buNone/>
            </a:pPr>
            <a:r>
              <a:rPr lang="fr-FR" dirty="0" smtClean="0"/>
              <a:t>	</a:t>
            </a:r>
            <a:r>
              <a:rPr lang="fr-FR" dirty="0" smtClean="0">
                <a:solidFill>
                  <a:srgbClr val="FF0000"/>
                </a:solidFill>
              </a:rPr>
              <a:t>Pour passer en monnaie constante, on divise la valeur courante par l’indice des prix. </a:t>
            </a:r>
          </a:p>
          <a:p>
            <a:endParaRPr lang="fr-FR" dirty="0" smtClean="0"/>
          </a:p>
          <a:p>
            <a:pPr>
              <a:buNone/>
            </a:pPr>
            <a:r>
              <a:rPr lang="fr-FR" dirty="0" smtClean="0"/>
              <a:t>	</a:t>
            </a:r>
            <a:endParaRPr lang="fr-F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u="sng" dirty="0" smtClean="0"/>
              <a:t>I – La mesure de l’inflation :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fr-FR" sz="6000" b="1" u="sng" dirty="0" smtClean="0"/>
              <a:t>A - L’indice des prix à la consommation :</a:t>
            </a:r>
          </a:p>
          <a:p>
            <a:r>
              <a:rPr lang="fr-FR" sz="5100" dirty="0" smtClean="0"/>
              <a:t>Définition </a:t>
            </a:r>
          </a:p>
          <a:p>
            <a:r>
              <a:rPr lang="fr-FR" sz="5100" dirty="0" smtClean="0"/>
              <a:t>Calcul en 4 étapes</a:t>
            </a:r>
          </a:p>
          <a:p>
            <a:r>
              <a:rPr lang="fr-FR" sz="5100" dirty="0" smtClean="0"/>
              <a:t>Utilisations </a:t>
            </a:r>
          </a:p>
          <a:p>
            <a:pPr lvl="0">
              <a:buNone/>
            </a:pPr>
            <a:r>
              <a:rPr lang="fr-FR" sz="5100" dirty="0" smtClean="0"/>
              <a:t>	- Distinguer monnaie courante et constante </a:t>
            </a:r>
          </a:p>
          <a:p>
            <a:pPr lvl="0">
              <a:buNone/>
            </a:pPr>
            <a:r>
              <a:rPr lang="fr-FR" sz="5100" dirty="0" smtClean="0"/>
              <a:t>	- Distinguer grandeur nominale et grandeur réelle</a:t>
            </a:r>
          </a:p>
          <a:p>
            <a:pPr>
              <a:buNone/>
            </a:pPr>
            <a:r>
              <a:rPr lang="fr-FR" sz="5100" dirty="0" smtClean="0"/>
              <a:t>	</a:t>
            </a:r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endParaRPr lang="fr-FR" sz="3100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fr-FR" dirty="0" smtClean="0"/>
          </a:p>
          <a:p>
            <a:pPr lvl="0"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u="sng" dirty="0" smtClean="0"/>
              <a:t>I – La mesure de l’inflation :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fr-FR" b="1" u="sng" dirty="0" smtClean="0"/>
              <a:t>A - L’indice des prix à la consommation :</a:t>
            </a:r>
          </a:p>
          <a:p>
            <a:r>
              <a:rPr lang="fr-FR" dirty="0" smtClean="0"/>
              <a:t>Définition </a:t>
            </a:r>
          </a:p>
          <a:p>
            <a:r>
              <a:rPr lang="fr-FR" dirty="0" smtClean="0"/>
              <a:t>Calcul en 4 étapes</a:t>
            </a:r>
          </a:p>
          <a:p>
            <a:r>
              <a:rPr lang="fr-FR" dirty="0" smtClean="0"/>
              <a:t>Utilisations </a:t>
            </a:r>
          </a:p>
          <a:p>
            <a:pPr lvl="0">
              <a:buNone/>
            </a:pPr>
            <a:r>
              <a:rPr lang="fr-FR" dirty="0" smtClean="0"/>
              <a:t>	- Distinguer monnaie courante et constante </a:t>
            </a:r>
          </a:p>
          <a:p>
            <a:pPr lvl="0">
              <a:buNone/>
            </a:pPr>
            <a:r>
              <a:rPr lang="fr-FR" dirty="0" smtClean="0"/>
              <a:t>	- Distinguer grandeur nominale et grandeur réelle</a:t>
            </a:r>
          </a:p>
          <a:p>
            <a:pPr>
              <a:buNone/>
            </a:pPr>
            <a:r>
              <a:rPr lang="fr-FR" dirty="0" smtClean="0"/>
              <a:t>	</a:t>
            </a:r>
            <a:r>
              <a:rPr lang="fr-FR" sz="3100" dirty="0" smtClean="0">
                <a:solidFill>
                  <a:srgbClr val="FF0000"/>
                </a:solidFill>
              </a:rPr>
              <a:t>Taux d’intérêt réel = taux d’intérêt nominal – taux d’inflation. </a:t>
            </a:r>
          </a:p>
          <a:p>
            <a:pPr>
              <a:buNone/>
            </a:pPr>
            <a:endParaRPr lang="fr-FR" dirty="0" smtClean="0"/>
          </a:p>
          <a:p>
            <a:pPr lvl="0"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/>
              <a:t>	</a:t>
            </a:r>
          </a:p>
          <a:p>
            <a:pPr>
              <a:buNone/>
            </a:pPr>
            <a:r>
              <a:rPr lang="fr-FR" dirty="0" smtClean="0"/>
              <a:t>	</a:t>
            </a:r>
            <a:endParaRPr lang="fr-F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4274" name="Picture 2" descr="Taux d'intérêt réels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35026"/>
            <a:ext cx="4536503" cy="6524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u="sng" dirty="0" smtClean="0"/>
              <a:t>I – La mesure de l’inflation :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fr-FR" b="1" u="sng" dirty="0" smtClean="0"/>
              <a:t>A - L’indice des prix à la consommation :</a:t>
            </a:r>
          </a:p>
          <a:p>
            <a:r>
              <a:rPr lang="fr-FR" dirty="0" smtClean="0"/>
              <a:t>Définition </a:t>
            </a:r>
          </a:p>
          <a:p>
            <a:r>
              <a:rPr lang="fr-FR" dirty="0" smtClean="0"/>
              <a:t>Calcul en 4 étapes</a:t>
            </a:r>
          </a:p>
          <a:p>
            <a:r>
              <a:rPr lang="fr-FR" dirty="0" smtClean="0"/>
              <a:t>Utilisations </a:t>
            </a:r>
          </a:p>
          <a:p>
            <a:pPr lvl="0">
              <a:buNone/>
            </a:pPr>
            <a:r>
              <a:rPr lang="fr-FR" dirty="0" smtClean="0"/>
              <a:t>	- Distinguer monnaie courante et constante </a:t>
            </a:r>
          </a:p>
          <a:p>
            <a:pPr lvl="0">
              <a:buNone/>
            </a:pPr>
            <a:r>
              <a:rPr lang="fr-FR" dirty="0" smtClean="0"/>
              <a:t>	- Grandeur nominale et grandeur réelle</a:t>
            </a:r>
          </a:p>
          <a:p>
            <a:pPr>
              <a:buNone/>
            </a:pPr>
            <a:r>
              <a:rPr lang="fr-FR" dirty="0" smtClean="0"/>
              <a:t>	- L’indexation sur l’inflation </a:t>
            </a:r>
          </a:p>
          <a:p>
            <a:pPr lvl="0"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/>
              <a:t>	</a:t>
            </a:r>
          </a:p>
          <a:p>
            <a:pPr>
              <a:buNone/>
            </a:pPr>
            <a:r>
              <a:rPr lang="fr-FR" dirty="0" smtClean="0"/>
              <a:t>	</a:t>
            </a:r>
            <a:endParaRPr lang="fr-F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u="sng" dirty="0" smtClean="0"/>
              <a:t>I – La mesure de l’inflation :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b="1" u="sng" dirty="0" smtClean="0"/>
              <a:t>A - L’indice des prix à la consommation :</a:t>
            </a:r>
          </a:p>
          <a:p>
            <a:pPr>
              <a:buNone/>
            </a:pPr>
            <a:r>
              <a:rPr lang="fr-FR" b="1" u="sng" dirty="0" smtClean="0"/>
              <a:t>B - Les limites de l’IPC :</a:t>
            </a:r>
          </a:p>
          <a:p>
            <a:pPr lvl="0"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/>
              <a:t>	</a:t>
            </a:r>
          </a:p>
          <a:p>
            <a:pPr>
              <a:buNone/>
            </a:pPr>
            <a:r>
              <a:rPr lang="fr-FR" dirty="0" smtClean="0"/>
              <a:t>	</a:t>
            </a:r>
            <a:endParaRPr lang="fr-F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u="sng" dirty="0" smtClean="0"/>
              <a:t>I – La mesure de l’inflation :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fr-FR" b="1" u="sng" dirty="0" smtClean="0"/>
              <a:t>A - L’indice des prix à la consommation :</a:t>
            </a:r>
          </a:p>
          <a:p>
            <a:pPr>
              <a:buNone/>
            </a:pPr>
            <a:r>
              <a:rPr lang="fr-FR" b="1" u="sng" dirty="0" smtClean="0"/>
              <a:t>B - Les limites de l’IPC :</a:t>
            </a:r>
          </a:p>
          <a:p>
            <a:pPr marL="457200" indent="-457200">
              <a:buAutoNum type="arabicParenR"/>
            </a:pPr>
            <a:r>
              <a:rPr lang="fr-FR" sz="2400" b="1" u="sng" dirty="0" smtClean="0"/>
              <a:t>Le risque de surestimation de l’inflation </a:t>
            </a:r>
          </a:p>
          <a:p>
            <a:pPr marL="457200" lvl="0" indent="-457200">
              <a:buNone/>
            </a:pPr>
            <a:r>
              <a:rPr lang="fr-FR" sz="3000" dirty="0" smtClean="0"/>
              <a:t>Rapport </a:t>
            </a:r>
            <a:r>
              <a:rPr lang="fr-FR" sz="3000" dirty="0" err="1" smtClean="0"/>
              <a:t>Boskin</a:t>
            </a:r>
            <a:r>
              <a:rPr lang="fr-FR" sz="3000" dirty="0" smtClean="0"/>
              <a:t> (1996) :  l’IPC surestime l’inflation réelle de 1.1% par an de l’inflation</a:t>
            </a:r>
          </a:p>
          <a:p>
            <a:pPr marL="457200" indent="-457200">
              <a:buNone/>
            </a:pPr>
            <a:endParaRPr lang="fr-FR" sz="3000" dirty="0" smtClean="0"/>
          </a:p>
          <a:p>
            <a:pPr marL="457200" indent="-457200">
              <a:buNone/>
            </a:pPr>
            <a:r>
              <a:rPr lang="fr-FR" sz="3000" dirty="0" smtClean="0"/>
              <a:t>-&gt; La substitution entre les produits </a:t>
            </a:r>
          </a:p>
          <a:p>
            <a:pPr marL="457200" indent="-457200">
              <a:buNone/>
            </a:pPr>
            <a:r>
              <a:rPr lang="fr-FR" sz="3000" dirty="0" smtClean="0"/>
              <a:t>-&gt; L’introduction de nouveaux produits </a:t>
            </a:r>
          </a:p>
          <a:p>
            <a:pPr marL="457200" indent="-457200">
              <a:buNone/>
            </a:pPr>
            <a:r>
              <a:rPr lang="fr-FR" sz="3000" dirty="0" smtClean="0"/>
              <a:t>-&gt; Les changements de qualité </a:t>
            </a:r>
          </a:p>
          <a:p>
            <a:pPr marL="457200" indent="-457200">
              <a:buNone/>
            </a:pPr>
            <a:endParaRPr lang="fr-FR" sz="3000" dirty="0" smtClean="0"/>
          </a:p>
          <a:p>
            <a:pPr>
              <a:buNone/>
            </a:pPr>
            <a:r>
              <a:rPr lang="fr-FR" dirty="0" smtClean="0"/>
              <a:t>	</a:t>
            </a:r>
            <a:endParaRPr lang="fr-F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u="sng" dirty="0" smtClean="0"/>
              <a:t>I – La mesure de l’inflation :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b="1" u="sng" dirty="0" smtClean="0"/>
              <a:t>A - L’indice des prix à la consommation :</a:t>
            </a:r>
          </a:p>
          <a:p>
            <a:pPr>
              <a:buNone/>
            </a:pPr>
            <a:r>
              <a:rPr lang="fr-FR" b="1" u="sng" dirty="0" smtClean="0"/>
              <a:t>B - Les limites de l’IPC :</a:t>
            </a:r>
          </a:p>
          <a:p>
            <a:pPr marL="457200" indent="-457200">
              <a:buNone/>
            </a:pPr>
            <a:r>
              <a:rPr lang="fr-FR" sz="2400" b="1" u="sng" dirty="0" smtClean="0"/>
              <a:t>2)  Le risque de sous-estimation de l’inflation </a:t>
            </a:r>
          </a:p>
          <a:p>
            <a:pPr marL="457200" indent="-457200">
              <a:buNone/>
            </a:pPr>
            <a:r>
              <a:rPr lang="fr-FR" sz="2800" dirty="0" smtClean="0"/>
              <a:t>	</a:t>
            </a:r>
            <a:r>
              <a:rPr lang="fr-FR" dirty="0" smtClean="0"/>
              <a:t>	</a:t>
            </a:r>
            <a:endParaRPr lang="fr-F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098" name="Picture 2" descr="C:\Users\Joel\Documents\AEH - 2ème année\Déséquilibres éco\inflation perçue et constaté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32656"/>
            <a:ext cx="7632679" cy="57944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u="sng" dirty="0" smtClean="0"/>
              <a:t>I – La mesure de l’inflation :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fr-FR" b="1" u="sng" dirty="0" smtClean="0"/>
              <a:t>A - L’indice des prix à la consommation :</a:t>
            </a:r>
          </a:p>
          <a:p>
            <a:pPr>
              <a:buNone/>
            </a:pPr>
            <a:r>
              <a:rPr lang="fr-FR" b="1" u="sng" dirty="0" smtClean="0"/>
              <a:t>B - Les limites de l’IPC :</a:t>
            </a:r>
          </a:p>
          <a:p>
            <a:pPr marL="457200" indent="-457200">
              <a:buNone/>
            </a:pPr>
            <a:r>
              <a:rPr lang="fr-FR" sz="2400" b="1" u="sng" dirty="0" smtClean="0"/>
              <a:t>2)    Le risque de sous-estimation de l’inflation </a:t>
            </a:r>
          </a:p>
          <a:p>
            <a:pPr>
              <a:buNone/>
            </a:pPr>
            <a:r>
              <a:rPr lang="fr-FR" sz="2800" dirty="0" smtClean="0"/>
              <a:t>   - les ménages surpondèrent les prix des biens services fréquemment achetés</a:t>
            </a:r>
          </a:p>
          <a:p>
            <a:pPr>
              <a:buNone/>
            </a:pPr>
            <a:r>
              <a:rPr lang="fr-FR" sz="2800" dirty="0" smtClean="0"/>
              <a:t>   - les changements dans la présentation ou le conditionnement des produits </a:t>
            </a:r>
          </a:p>
          <a:p>
            <a:pPr>
              <a:buNone/>
            </a:pPr>
            <a:r>
              <a:rPr lang="fr-FR" sz="2800" dirty="0" smtClean="0"/>
              <a:t>  - hausse des prix des dépenses contraintes : logement, chauffage, éclairage. </a:t>
            </a:r>
          </a:p>
          <a:p>
            <a:pPr>
              <a:buNone/>
            </a:pPr>
            <a:endParaRPr lang="fr-FR" sz="2800" dirty="0" smtClean="0"/>
          </a:p>
          <a:p>
            <a:pPr>
              <a:buNone/>
            </a:pPr>
            <a:r>
              <a:rPr lang="fr-FR" dirty="0" smtClean="0"/>
              <a:t>	</a:t>
            </a:r>
            <a:endParaRPr lang="fr-F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Le passage à l’euro a-t-il accru l’inflation ? </a:t>
            </a:r>
            <a:endParaRPr lang="fr-FR" dirty="0"/>
          </a:p>
        </p:txBody>
      </p:sp>
      <p:pic>
        <p:nvPicPr>
          <p:cNvPr id="3075" name="Picture 3" descr="C:\Users\Joel\Documents\AEH - 2ème année\Déséquilibres éco\inflation - passage à l'euro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440888"/>
            <a:ext cx="7200800" cy="49434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u="sng" dirty="0" smtClean="0"/>
              <a:t>I – La mesure de l’inflation :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b="1" u="sng" dirty="0" smtClean="0"/>
              <a:t>A - L’indice des prix à la consommation :</a:t>
            </a:r>
          </a:p>
          <a:p>
            <a:pPr>
              <a:buNone/>
            </a:pPr>
            <a:r>
              <a:rPr lang="fr-FR" b="1" u="sng" dirty="0" smtClean="0"/>
              <a:t>B - Les limites de l’IPC :</a:t>
            </a:r>
          </a:p>
          <a:p>
            <a:pPr>
              <a:buNone/>
            </a:pPr>
            <a:r>
              <a:rPr lang="fr-FR" b="1" u="sng" dirty="0" smtClean="0"/>
              <a:t>C – Les autres indices : </a:t>
            </a:r>
          </a:p>
          <a:p>
            <a:pPr marL="457200" indent="-457200">
              <a:buFont typeface="Arial" charset="0"/>
              <a:buChar char="•"/>
            </a:pPr>
            <a:r>
              <a:rPr lang="fr-FR" sz="2800" dirty="0" smtClean="0"/>
              <a:t>L’inflation sous-jacente ou </a:t>
            </a:r>
            <a:r>
              <a:rPr lang="fr-FR" sz="2800" b="1" i="1" dirty="0" err="1" smtClean="0"/>
              <a:t>core</a:t>
            </a:r>
            <a:r>
              <a:rPr lang="fr-FR" sz="2800" b="1" i="1" dirty="0" smtClean="0"/>
              <a:t> inflation</a:t>
            </a:r>
            <a:r>
              <a:rPr lang="fr-FR" sz="2800" i="1" dirty="0" smtClean="0"/>
              <a:t> </a:t>
            </a:r>
          </a:p>
          <a:p>
            <a:pPr marL="457200" indent="-457200">
              <a:buFont typeface="Arial" charset="0"/>
              <a:buChar char="•"/>
            </a:pPr>
            <a:r>
              <a:rPr lang="fr-FR" sz="2800" dirty="0" smtClean="0"/>
              <a:t>L’indice de référence des loyers (IRL) </a:t>
            </a:r>
          </a:p>
          <a:p>
            <a:pPr marL="457200" indent="-457200">
              <a:buFont typeface="Arial" charset="0"/>
              <a:buChar char="•"/>
            </a:pPr>
            <a:r>
              <a:rPr lang="fr-FR" sz="2800" dirty="0" smtClean="0"/>
              <a:t>Le déflateur du PIB </a:t>
            </a:r>
          </a:p>
          <a:p>
            <a:pPr marL="457200" indent="-457200">
              <a:buFont typeface="Arial" charset="0"/>
              <a:buChar char="•"/>
            </a:pPr>
            <a:endParaRPr lang="fr-FR" sz="2800" dirty="0" smtClean="0"/>
          </a:p>
          <a:p>
            <a:pPr>
              <a:buNone/>
            </a:pPr>
            <a:r>
              <a:rPr lang="fr-FR" dirty="0" smtClean="0"/>
              <a:t>	</a:t>
            </a:r>
            <a:endParaRPr lang="fr-FR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5778" name="Picture 2" descr="C:\Users\Joel\Documents\AEH - 2ème année\Déséquilibres éco\inflation zone eur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9144000" cy="46805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 smtClean="0"/>
              <a:t>Petit focus sur l'inflation américaine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052736"/>
            <a:ext cx="7711187" cy="5048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u="sng" dirty="0" smtClean="0"/>
              <a:t>II – Les causes de l’inflation</a:t>
            </a:r>
            <a:r>
              <a:rPr lang="fr-FR" u="sng" dirty="0" smtClean="0"/>
              <a:t> :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sz="2800" dirty="0" smtClean="0"/>
              <a:t> </a:t>
            </a:r>
          </a:p>
          <a:p>
            <a:pPr marL="457200" indent="-457200">
              <a:buFont typeface="Arial" charset="0"/>
              <a:buChar char="•"/>
            </a:pPr>
            <a:endParaRPr lang="fr-FR" sz="2800" dirty="0" smtClean="0"/>
          </a:p>
          <a:p>
            <a:pPr>
              <a:buNone/>
            </a:pPr>
            <a:r>
              <a:rPr lang="fr-FR" dirty="0" smtClean="0"/>
              <a:t>	</a:t>
            </a:r>
            <a:endParaRPr lang="fr-FR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u="sng" dirty="0" smtClean="0"/>
              <a:t>II – Les causes de l’inflation</a:t>
            </a:r>
            <a:r>
              <a:rPr lang="fr-FR" u="sng" dirty="0" smtClean="0"/>
              <a:t> :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fr-FR" b="1" u="sng" dirty="0" smtClean="0"/>
              <a:t>A -  L’inflation par la demande</a:t>
            </a:r>
          </a:p>
          <a:p>
            <a:pPr>
              <a:buNone/>
            </a:pPr>
            <a:endParaRPr lang="fr-FR" b="1" u="sng" dirty="0" smtClean="0"/>
          </a:p>
          <a:p>
            <a:pPr>
              <a:buNone/>
            </a:pPr>
            <a:r>
              <a:rPr lang="fr-FR" dirty="0" smtClean="0"/>
              <a:t>Offre globale = Demande globale  </a:t>
            </a:r>
          </a:p>
          <a:p>
            <a:pPr>
              <a:buNone/>
            </a:pPr>
            <a:r>
              <a:rPr lang="fr-FR" dirty="0" smtClean="0"/>
              <a:t>        =&gt; Y + M = C + I + G + X 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b="1" u="sng" dirty="0" smtClean="0"/>
          </a:p>
          <a:p>
            <a:pPr>
              <a:buNone/>
            </a:pPr>
            <a:endParaRPr lang="fr-FR" sz="2800" dirty="0" smtClean="0"/>
          </a:p>
          <a:p>
            <a:pPr>
              <a:buNone/>
            </a:pPr>
            <a:r>
              <a:rPr lang="fr-FR" dirty="0" smtClean="0"/>
              <a:t>	</a:t>
            </a:r>
            <a:endParaRPr lang="fr-FR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u="sng" dirty="0" smtClean="0"/>
              <a:t>II – Les causes de l’inflation</a:t>
            </a:r>
            <a:r>
              <a:rPr lang="fr-FR" u="sng" dirty="0" smtClean="0"/>
              <a:t> :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fr-FR" b="1" u="sng" dirty="0" smtClean="0"/>
              <a:t>A -  L’inflation par la demande</a:t>
            </a:r>
          </a:p>
          <a:p>
            <a:pPr>
              <a:buNone/>
            </a:pPr>
            <a:endParaRPr lang="fr-FR" b="1" u="sng" dirty="0" smtClean="0"/>
          </a:p>
          <a:p>
            <a:pPr>
              <a:buNone/>
            </a:pPr>
            <a:r>
              <a:rPr lang="fr-FR" dirty="0" smtClean="0"/>
              <a:t>Offre globale = Demande globale  </a:t>
            </a:r>
          </a:p>
          <a:p>
            <a:pPr>
              <a:buNone/>
            </a:pPr>
            <a:r>
              <a:rPr lang="fr-FR" dirty="0" smtClean="0"/>
              <a:t>        =&gt; Y + M = C + I + G + X 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/>
              <a:t>Solution : la politique budgétaire et fiscale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b="1" u="sng" dirty="0" smtClean="0"/>
          </a:p>
          <a:p>
            <a:pPr>
              <a:buNone/>
            </a:pPr>
            <a:endParaRPr lang="fr-FR" sz="2800" dirty="0" smtClean="0"/>
          </a:p>
          <a:p>
            <a:pPr>
              <a:buNone/>
            </a:pPr>
            <a:r>
              <a:rPr lang="fr-FR" dirty="0" smtClean="0"/>
              <a:t>	</a:t>
            </a:r>
            <a:endParaRPr lang="fr-FR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u="sng" dirty="0" smtClean="0"/>
              <a:t>II – Les causes de l’inflation</a:t>
            </a:r>
            <a:r>
              <a:rPr lang="fr-FR" u="sng" dirty="0" smtClean="0"/>
              <a:t> :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b="1" u="sng" dirty="0" smtClean="0"/>
              <a:t>B - L’inflation par les coûts</a:t>
            </a:r>
          </a:p>
          <a:p>
            <a:pPr>
              <a:buNone/>
            </a:pPr>
            <a:r>
              <a:rPr lang="fr-FR" b="1" dirty="0" smtClean="0"/>
              <a:t> </a:t>
            </a:r>
            <a:r>
              <a:rPr lang="fr-FR" dirty="0" smtClean="0"/>
              <a:t>Cause : hausse excessive des coûts de production </a:t>
            </a:r>
          </a:p>
          <a:p>
            <a:pPr>
              <a:buNone/>
            </a:pPr>
            <a:endParaRPr lang="fr-FR" b="1" u="sng" dirty="0" smtClean="0"/>
          </a:p>
          <a:p>
            <a:pPr>
              <a:buNone/>
            </a:pPr>
            <a:endParaRPr lang="fr-FR" dirty="0" smtClean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u="sng" dirty="0" smtClean="0"/>
              <a:t>II – Les causes de l’inflation</a:t>
            </a:r>
            <a:r>
              <a:rPr lang="fr-FR" u="sng" dirty="0" smtClean="0"/>
              <a:t> :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b="1" u="sng" dirty="0" smtClean="0"/>
              <a:t>B - L’inflation par les coûts</a:t>
            </a:r>
            <a:r>
              <a:rPr lang="fr-FR" dirty="0" smtClean="0"/>
              <a:t> </a:t>
            </a:r>
          </a:p>
          <a:p>
            <a:pPr>
              <a:buNone/>
            </a:pPr>
            <a:r>
              <a:rPr lang="fr-FR" dirty="0" smtClean="0"/>
              <a:t>L’inflation par les coûts rejoint l’idée d’inflation de croissance</a:t>
            </a:r>
            <a:endParaRPr lang="fr-FR" b="1" dirty="0" smtClean="0"/>
          </a:p>
          <a:p>
            <a:pPr>
              <a:buNone/>
            </a:pPr>
            <a:endParaRPr lang="fr-FR" b="1" u="sng" dirty="0" smtClean="0"/>
          </a:p>
          <a:p>
            <a:pPr>
              <a:buNone/>
            </a:pPr>
            <a:endParaRPr lang="fr-FR" dirty="0" smtClean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8909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0025" y="2613025"/>
            <a:ext cx="6202363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u="sng" dirty="0" smtClean="0"/>
              <a:t>II – Les causes de l’inflation</a:t>
            </a:r>
            <a:r>
              <a:rPr lang="fr-FR" u="sng" dirty="0" smtClean="0"/>
              <a:t> :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b="1" u="sng" dirty="0" smtClean="0"/>
              <a:t>B - L’inflation par les coûts</a:t>
            </a:r>
            <a:r>
              <a:rPr lang="fr-FR" dirty="0" smtClean="0"/>
              <a:t> </a:t>
            </a:r>
          </a:p>
          <a:p>
            <a:pPr>
              <a:buNone/>
            </a:pPr>
            <a:endParaRPr lang="fr-FR" b="1" u="sng" dirty="0" smtClean="0"/>
          </a:p>
          <a:p>
            <a:pPr>
              <a:buNone/>
            </a:pPr>
            <a:endParaRPr lang="fr-FR" dirty="0" smtClean="0"/>
          </a:p>
        </p:txBody>
      </p:sp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971600" y="2924944"/>
          <a:ext cx="7115824" cy="3024336"/>
        </p:xfrm>
        <a:graphic>
          <a:graphicData uri="http://schemas.openxmlformats.org/presentationml/2006/ole">
            <p:oleObj spid="_x0000_s7171" name="Document" r:id="rId3" imgW="5946933" imgH="1429113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u="sng" dirty="0" smtClean="0"/>
              <a:t>II – Les causes de l’inflation</a:t>
            </a:r>
            <a:r>
              <a:rPr lang="fr-FR" u="sng" dirty="0" smtClean="0"/>
              <a:t> :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b="1" u="sng" dirty="0" smtClean="0"/>
              <a:t>B - L’inflation par les coûts</a:t>
            </a:r>
            <a:r>
              <a:rPr lang="fr-FR" dirty="0" smtClean="0"/>
              <a:t> 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/>
              <a:t>Solution : la politique des revenus</a:t>
            </a:r>
          </a:p>
          <a:p>
            <a:pPr>
              <a:buNone/>
            </a:pPr>
            <a:endParaRPr lang="fr-FR" b="1" u="sng" dirty="0" smtClean="0"/>
          </a:p>
          <a:p>
            <a:pPr>
              <a:buNone/>
            </a:pPr>
            <a:endParaRPr lang="fr-FR" dirty="0" smtClean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u="sng" dirty="0" smtClean="0"/>
              <a:t>II – Les causes de l’inflation</a:t>
            </a:r>
            <a:r>
              <a:rPr lang="fr-FR" u="sng" dirty="0" smtClean="0"/>
              <a:t> :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b="1" u="sng" dirty="0" smtClean="0"/>
              <a:t>C </a:t>
            </a:r>
            <a:r>
              <a:rPr lang="fr-FR" u="sng" dirty="0" smtClean="0"/>
              <a:t>- </a:t>
            </a:r>
            <a:r>
              <a:rPr lang="fr-FR" b="1" u="sng" dirty="0" smtClean="0"/>
              <a:t>L’inflation par les structures </a:t>
            </a:r>
          </a:p>
          <a:p>
            <a:pPr>
              <a:buFont typeface="Arial" charset="0"/>
              <a:buChar char="•"/>
            </a:pPr>
            <a:r>
              <a:rPr lang="fr-FR" dirty="0" smtClean="0"/>
              <a:t>Appareil de production vétuste</a:t>
            </a:r>
          </a:p>
          <a:p>
            <a:pPr>
              <a:buFont typeface="Arial" charset="0"/>
              <a:buChar char="•"/>
            </a:pPr>
            <a:r>
              <a:rPr lang="fr-FR" dirty="0" smtClean="0"/>
              <a:t>Manque de concurrence </a:t>
            </a:r>
          </a:p>
          <a:p>
            <a:pPr>
              <a:buFont typeface="Arial" charset="0"/>
              <a:buChar char="•"/>
            </a:pPr>
            <a:r>
              <a:rPr lang="fr-FR" dirty="0" smtClean="0"/>
              <a:t>Economie d’endettement </a:t>
            </a:r>
          </a:p>
          <a:p>
            <a:pPr>
              <a:buFont typeface="Arial" charset="0"/>
              <a:buChar char="•"/>
            </a:pPr>
            <a:r>
              <a:rPr lang="fr-FR" dirty="0" smtClean="0"/>
              <a:t>Conventions collectives et syndicats </a:t>
            </a:r>
          </a:p>
          <a:p>
            <a:pPr>
              <a:buFont typeface="Arial" charset="0"/>
              <a:buChar char="•"/>
            </a:pPr>
            <a:r>
              <a:rPr lang="fr-FR" dirty="0" smtClean="0"/>
              <a:t>Moyen de résolution des conflits  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b="1" u="sng" dirty="0" smtClean="0"/>
          </a:p>
          <a:p>
            <a:pPr>
              <a:buNone/>
            </a:pPr>
            <a:endParaRPr lang="fr-FR" dirty="0" smtClean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u="sng" dirty="0" smtClean="0"/>
              <a:t>II – Les causes de l’inflation</a:t>
            </a:r>
            <a:r>
              <a:rPr lang="fr-FR" u="sng" dirty="0" smtClean="0"/>
              <a:t> :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b="1" u="sng" dirty="0" smtClean="0"/>
              <a:t>D </a:t>
            </a:r>
            <a:r>
              <a:rPr lang="fr-FR" u="sng" dirty="0" smtClean="0"/>
              <a:t>-  </a:t>
            </a:r>
            <a:r>
              <a:rPr lang="fr-FR" b="1" u="sng" dirty="0" smtClean="0"/>
              <a:t>L’inflation par la monnaie :</a:t>
            </a:r>
            <a:endParaRPr lang="fr-FR" b="1" dirty="0" smtClean="0"/>
          </a:p>
          <a:p>
            <a:pPr>
              <a:buNone/>
            </a:pPr>
            <a:r>
              <a:rPr lang="fr-FR" dirty="0" smtClean="0"/>
              <a:t>En t</a:t>
            </a:r>
            <a:r>
              <a:rPr lang="fr-FR" baseline="-25000" dirty="0" smtClean="0"/>
              <a:t>0</a:t>
            </a:r>
            <a:r>
              <a:rPr lang="fr-FR" dirty="0" smtClean="0"/>
              <a:t>, 1 kg de blé=1$  ;  en t</a:t>
            </a:r>
            <a:r>
              <a:rPr lang="fr-FR" baseline="-25000" dirty="0" smtClean="0"/>
              <a:t>1</a:t>
            </a:r>
            <a:r>
              <a:rPr lang="fr-FR" dirty="0" smtClean="0"/>
              <a:t>, 1 kg de blé=2$ </a:t>
            </a:r>
            <a:endParaRPr lang="fr-FR" b="1" u="sng" dirty="0" smtClean="0"/>
          </a:p>
          <a:p>
            <a:pPr>
              <a:buFont typeface="Arial" charset="0"/>
              <a:buChar char="•"/>
            </a:pPr>
            <a:r>
              <a:rPr lang="fr-FR" dirty="0" smtClean="0"/>
              <a:t>Inflation = hausse des prix </a:t>
            </a:r>
          </a:p>
          <a:p>
            <a:pPr>
              <a:buNone/>
            </a:pPr>
            <a:endParaRPr lang="fr-FR" b="1" u="sng" dirty="0" smtClean="0"/>
          </a:p>
          <a:p>
            <a:pPr>
              <a:buNone/>
            </a:pPr>
            <a:endParaRPr lang="fr-FR" dirty="0" smtClean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u="sng" dirty="0" smtClean="0"/>
              <a:t>II – Les causes de l’inflation</a:t>
            </a:r>
            <a:r>
              <a:rPr lang="fr-FR" u="sng" dirty="0" smtClean="0"/>
              <a:t> :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b="1" u="sng" dirty="0" smtClean="0"/>
              <a:t>D </a:t>
            </a:r>
            <a:r>
              <a:rPr lang="fr-FR" u="sng" dirty="0" smtClean="0"/>
              <a:t>-  </a:t>
            </a:r>
            <a:r>
              <a:rPr lang="fr-FR" b="1" u="sng" dirty="0" smtClean="0"/>
              <a:t>L’inflation par la monnaie :</a:t>
            </a:r>
            <a:endParaRPr lang="fr-FR" b="1" dirty="0" smtClean="0"/>
          </a:p>
          <a:p>
            <a:pPr>
              <a:buNone/>
            </a:pPr>
            <a:r>
              <a:rPr lang="fr-FR" dirty="0" smtClean="0"/>
              <a:t>En t</a:t>
            </a:r>
            <a:r>
              <a:rPr lang="fr-FR" baseline="-25000" dirty="0" smtClean="0"/>
              <a:t>0</a:t>
            </a:r>
            <a:r>
              <a:rPr lang="fr-FR" dirty="0" smtClean="0"/>
              <a:t>, 1 kg de blé=1$  ;  en t</a:t>
            </a:r>
            <a:r>
              <a:rPr lang="fr-FR" baseline="-25000" dirty="0" smtClean="0"/>
              <a:t>1</a:t>
            </a:r>
            <a:r>
              <a:rPr lang="fr-FR" dirty="0" smtClean="0"/>
              <a:t>, 1 kg de blé=2$ </a:t>
            </a:r>
            <a:endParaRPr lang="fr-FR" b="1" u="sng" dirty="0" smtClean="0"/>
          </a:p>
          <a:p>
            <a:pPr>
              <a:buFont typeface="Arial" charset="0"/>
              <a:buChar char="•"/>
            </a:pPr>
            <a:r>
              <a:rPr lang="fr-FR" dirty="0" smtClean="0"/>
              <a:t>Inflation = hausse des prix </a:t>
            </a:r>
          </a:p>
          <a:p>
            <a:pPr>
              <a:buNone/>
            </a:pPr>
            <a:r>
              <a:rPr lang="fr-FR" dirty="0" smtClean="0"/>
              <a:t>En t</a:t>
            </a:r>
            <a:r>
              <a:rPr lang="fr-FR" baseline="-25000" dirty="0" smtClean="0"/>
              <a:t>0</a:t>
            </a:r>
            <a:r>
              <a:rPr lang="fr-FR" dirty="0" smtClean="0"/>
              <a:t>, 1$=1 kg de blé  ;  en t</a:t>
            </a:r>
            <a:r>
              <a:rPr lang="fr-FR" baseline="-25000" dirty="0" smtClean="0"/>
              <a:t>1</a:t>
            </a:r>
            <a:r>
              <a:rPr lang="fr-FR" dirty="0" smtClean="0"/>
              <a:t>, 1$=1/2 kg de blé</a:t>
            </a:r>
            <a:endParaRPr lang="fr-FR" b="1" u="sng" dirty="0" smtClean="0"/>
          </a:p>
          <a:p>
            <a:pPr>
              <a:buFont typeface="Arial" charset="0"/>
              <a:buChar char="•"/>
            </a:pPr>
            <a:r>
              <a:rPr lang="fr-FR" dirty="0" smtClean="0"/>
              <a:t>Inflation = baisse de la valeur de la monnaie </a:t>
            </a:r>
          </a:p>
          <a:p>
            <a:pPr>
              <a:buFont typeface="Arial" charset="0"/>
              <a:buChar char="•"/>
            </a:pPr>
            <a:endParaRPr lang="fr-FR" dirty="0" smtClean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u="sng" dirty="0" smtClean="0"/>
              <a:t>II – Les causes de l’inflation</a:t>
            </a:r>
            <a:r>
              <a:rPr lang="fr-FR" u="sng" dirty="0" smtClean="0"/>
              <a:t> :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b="1" u="sng" dirty="0" smtClean="0"/>
              <a:t>D </a:t>
            </a:r>
            <a:r>
              <a:rPr lang="fr-FR" u="sng" dirty="0" smtClean="0"/>
              <a:t>-  </a:t>
            </a:r>
            <a:r>
              <a:rPr lang="fr-FR" b="1" u="sng" dirty="0" smtClean="0"/>
              <a:t>L’inflation par la monnaie :</a:t>
            </a:r>
            <a:endParaRPr lang="fr-FR" b="1" dirty="0" smtClean="0"/>
          </a:p>
          <a:p>
            <a:pPr>
              <a:buFont typeface="Arial" charset="0"/>
              <a:buChar char="•"/>
            </a:pPr>
            <a:endParaRPr lang="fr-FR" dirty="0" smtClean="0"/>
          </a:p>
        </p:txBody>
      </p:sp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1043608" y="2348880"/>
          <a:ext cx="6922440" cy="3531038"/>
        </p:xfrm>
        <a:graphic>
          <a:graphicData uri="http://schemas.openxmlformats.org/presentationml/2006/ole">
            <p:oleObj spid="_x0000_s9218" name="Document" r:id="rId3" imgW="5946933" imgH="1746773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u="sng" dirty="0" smtClean="0"/>
              <a:t>II – Les causes de l’inflation</a:t>
            </a:r>
            <a:r>
              <a:rPr lang="fr-FR" u="sng" dirty="0" smtClean="0"/>
              <a:t> :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fr-FR" b="1" u="sng" dirty="0" smtClean="0"/>
              <a:t>D </a:t>
            </a:r>
            <a:r>
              <a:rPr lang="fr-FR" u="sng" dirty="0" smtClean="0"/>
              <a:t>-  </a:t>
            </a:r>
            <a:r>
              <a:rPr lang="fr-FR" b="1" u="sng" dirty="0" smtClean="0"/>
              <a:t>L’inflation par la monnaie :</a:t>
            </a:r>
            <a:endParaRPr lang="fr-FR" b="1" dirty="0" smtClean="0"/>
          </a:p>
          <a:p>
            <a:r>
              <a:rPr lang="fr-FR" u="sng" dirty="0" smtClean="0"/>
              <a:t>La théorie quantitative de la monnaie par Fisher (1911): </a:t>
            </a:r>
            <a:endParaRPr lang="fr-FR" dirty="0" smtClean="0"/>
          </a:p>
          <a:p>
            <a:r>
              <a:rPr lang="fr-FR" b="1" dirty="0" smtClean="0">
                <a:solidFill>
                  <a:srgbClr val="FF0000"/>
                </a:solidFill>
              </a:rPr>
              <a:t>MV = PT</a:t>
            </a:r>
          </a:p>
          <a:p>
            <a:r>
              <a:rPr lang="fr-FR" dirty="0" smtClean="0"/>
              <a:t>M : quantité de monnaie</a:t>
            </a:r>
          </a:p>
          <a:p>
            <a:r>
              <a:rPr lang="fr-FR" dirty="0" smtClean="0"/>
              <a:t>V : vitesse de circulation de la monnaie </a:t>
            </a:r>
          </a:p>
          <a:p>
            <a:r>
              <a:rPr lang="fr-FR" dirty="0" smtClean="0"/>
              <a:t>P : niveau des prix</a:t>
            </a:r>
          </a:p>
          <a:p>
            <a:r>
              <a:rPr lang="fr-FR" dirty="0" smtClean="0"/>
              <a:t>T : production  </a:t>
            </a:r>
          </a:p>
          <a:p>
            <a:pPr>
              <a:buFont typeface="Arial" charset="0"/>
              <a:buChar char="•"/>
            </a:pPr>
            <a:r>
              <a:rPr lang="fr-FR" dirty="0" smtClean="0">
                <a:sym typeface="Wingdings"/>
              </a:rPr>
              <a:t></a:t>
            </a:r>
            <a:r>
              <a:rPr lang="fr-FR" dirty="0" smtClean="0"/>
              <a:t>  si M augmente, P augmente dans la même proportion. </a:t>
            </a:r>
          </a:p>
          <a:p>
            <a:pPr>
              <a:buFont typeface="Arial" charset="0"/>
              <a:buChar char="•"/>
            </a:pPr>
            <a:endParaRPr lang="fr-FR" dirty="0" smtClean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u="sng" dirty="0" smtClean="0"/>
              <a:t>II – Les causes de l’inflation</a:t>
            </a:r>
            <a:r>
              <a:rPr lang="fr-FR" u="sng" dirty="0" smtClean="0"/>
              <a:t> :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b="1" u="sng" dirty="0" smtClean="0"/>
              <a:t>D </a:t>
            </a:r>
            <a:r>
              <a:rPr lang="fr-FR" u="sng" dirty="0" smtClean="0"/>
              <a:t>-  </a:t>
            </a:r>
            <a:r>
              <a:rPr lang="fr-FR" b="1" u="sng" dirty="0" smtClean="0"/>
              <a:t>L’inflation par la monnaie :</a:t>
            </a:r>
            <a:endParaRPr lang="fr-FR" b="1" dirty="0" smtClean="0"/>
          </a:p>
          <a:p>
            <a:pPr>
              <a:buFont typeface="Arial" charset="0"/>
              <a:buChar char="•"/>
            </a:pPr>
            <a:r>
              <a:rPr lang="fr-FR" b="1" dirty="0" smtClean="0">
                <a:solidFill>
                  <a:srgbClr val="FF0000"/>
                </a:solidFill>
              </a:rPr>
              <a:t>Friedman</a:t>
            </a:r>
            <a:r>
              <a:rPr lang="fr-FR" dirty="0" smtClean="0"/>
              <a:t> : « </a:t>
            </a:r>
            <a:r>
              <a:rPr lang="fr-FR" i="1" dirty="0" smtClean="0"/>
              <a:t>L’inflation est toujours et partout un phénomène monétaire </a:t>
            </a:r>
            <a:r>
              <a:rPr lang="fr-FR" dirty="0" smtClean="0"/>
              <a:t>» (1963).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1266" name="Picture 2" descr="C:\Users\Joel\Documents\AEH - 2ème année\Déséquilibres éco\inflation et M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8215548" cy="52520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3310" y="475741"/>
            <a:ext cx="6737042" cy="5029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2075" y="495300"/>
            <a:ext cx="641985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u="sng" dirty="0" smtClean="0"/>
              <a:t>II – Les causes de l’inflation</a:t>
            </a:r>
            <a:r>
              <a:rPr lang="fr-FR" u="sng" dirty="0" smtClean="0"/>
              <a:t> :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b="1" u="sng" dirty="0" smtClean="0"/>
              <a:t>D </a:t>
            </a:r>
            <a:r>
              <a:rPr lang="fr-FR" u="sng" dirty="0" smtClean="0"/>
              <a:t>-  </a:t>
            </a:r>
            <a:r>
              <a:rPr lang="fr-FR" b="1" u="sng" dirty="0" smtClean="0"/>
              <a:t>L’inflation par la monnaie :</a:t>
            </a:r>
            <a:endParaRPr lang="fr-FR" b="1" dirty="0" smtClean="0"/>
          </a:p>
          <a:p>
            <a:pPr>
              <a:buFont typeface="Arial" charset="0"/>
              <a:buChar char="•"/>
            </a:pPr>
            <a:r>
              <a:rPr lang="fr-FR" b="1" dirty="0" smtClean="0">
                <a:solidFill>
                  <a:srgbClr val="FF0000"/>
                </a:solidFill>
              </a:rPr>
              <a:t>Friedman</a:t>
            </a:r>
            <a:r>
              <a:rPr lang="fr-FR" dirty="0" smtClean="0"/>
              <a:t> : « </a:t>
            </a:r>
            <a:r>
              <a:rPr lang="fr-FR" i="1" dirty="0" smtClean="0"/>
              <a:t>L’inflation est toujours et partout un phénomène monétaire </a:t>
            </a:r>
            <a:r>
              <a:rPr lang="fr-FR" dirty="0" smtClean="0"/>
              <a:t>» (1963).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u="sng" dirty="0" smtClean="0"/>
              <a:t>II – Les causes de l’inflation</a:t>
            </a:r>
            <a:r>
              <a:rPr lang="fr-FR" u="sng" dirty="0" smtClean="0"/>
              <a:t> :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b="1" u="sng" dirty="0" smtClean="0"/>
              <a:t>D </a:t>
            </a:r>
            <a:r>
              <a:rPr lang="fr-FR" u="sng" dirty="0" smtClean="0"/>
              <a:t>-  </a:t>
            </a:r>
            <a:r>
              <a:rPr lang="fr-FR" b="1" u="sng" dirty="0" smtClean="0"/>
              <a:t>L’inflation par la monnaie :</a:t>
            </a:r>
            <a:endParaRPr lang="fr-FR" b="1" dirty="0" smtClean="0"/>
          </a:p>
          <a:p>
            <a:pPr>
              <a:buFont typeface="Arial" charset="0"/>
              <a:buChar char="•"/>
            </a:pPr>
            <a:r>
              <a:rPr lang="fr-FR" b="1" dirty="0" smtClean="0">
                <a:solidFill>
                  <a:srgbClr val="FF0000"/>
                </a:solidFill>
              </a:rPr>
              <a:t>Friedman</a:t>
            </a:r>
            <a:r>
              <a:rPr lang="fr-FR" dirty="0" smtClean="0"/>
              <a:t> : « </a:t>
            </a:r>
            <a:r>
              <a:rPr lang="fr-FR" i="1" dirty="0" smtClean="0"/>
              <a:t>L’inflation est toujours et partout un phénomène monétaire </a:t>
            </a:r>
            <a:r>
              <a:rPr lang="fr-FR" dirty="0" smtClean="0"/>
              <a:t>» (1963).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u="sng" dirty="0" smtClean="0"/>
              <a:t>II – Les causes de l’inflation</a:t>
            </a:r>
            <a:r>
              <a:rPr lang="fr-FR" u="sng" dirty="0" smtClean="0"/>
              <a:t> :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b="1" u="sng" dirty="0" smtClean="0"/>
              <a:t>D </a:t>
            </a:r>
            <a:r>
              <a:rPr lang="fr-FR" u="sng" dirty="0" smtClean="0"/>
              <a:t>-  </a:t>
            </a:r>
            <a:r>
              <a:rPr lang="fr-FR" b="1" u="sng" dirty="0" smtClean="0"/>
              <a:t>L’inflation par la monnaie :</a:t>
            </a:r>
            <a:endParaRPr lang="fr-FR" b="1" dirty="0" smtClean="0"/>
          </a:p>
          <a:p>
            <a:pPr>
              <a:buNone/>
            </a:pPr>
            <a:r>
              <a:rPr lang="fr-FR" dirty="0" smtClean="0"/>
              <a:t>	 </a:t>
            </a:r>
            <a:r>
              <a:rPr lang="fr-FR" u="sng" dirty="0" smtClean="0"/>
              <a:t>Les postulats : </a:t>
            </a:r>
            <a:endParaRPr lang="fr-FR" dirty="0" smtClean="0"/>
          </a:p>
          <a:p>
            <a:r>
              <a:rPr lang="fr-FR" b="1" dirty="0" smtClean="0"/>
              <a:t>la vitesse de circulation de la monnaie est relativement stable</a:t>
            </a:r>
            <a:r>
              <a:rPr lang="fr-FR" dirty="0" smtClean="0"/>
              <a:t> </a:t>
            </a:r>
          </a:p>
          <a:p>
            <a:r>
              <a:rPr lang="fr-FR" b="1" dirty="0" smtClean="0"/>
              <a:t>la monnaie n’est pas demandée pour elle même</a:t>
            </a:r>
            <a:endParaRPr lang="fr-FR" dirty="0" smtClean="0"/>
          </a:p>
          <a:p>
            <a:r>
              <a:rPr lang="fr-FR" b="1" dirty="0" smtClean="0"/>
              <a:t>le principe de dichotomie</a:t>
            </a:r>
            <a:endParaRPr lang="fr-FR" dirty="0" smtClean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u="sng" dirty="0" smtClean="0"/>
              <a:t>II – Les causes de l’inflation</a:t>
            </a:r>
            <a:r>
              <a:rPr lang="fr-FR" u="sng" dirty="0" smtClean="0"/>
              <a:t> :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b="1" u="sng" dirty="0" smtClean="0"/>
              <a:t>D </a:t>
            </a:r>
            <a:r>
              <a:rPr lang="fr-FR" u="sng" dirty="0" smtClean="0"/>
              <a:t>-  </a:t>
            </a:r>
            <a:r>
              <a:rPr lang="fr-FR" b="1" u="sng" dirty="0" smtClean="0"/>
              <a:t>L’inflation par la monnaie :</a:t>
            </a:r>
            <a:endParaRPr lang="fr-FR" b="1" dirty="0" smtClean="0"/>
          </a:p>
          <a:p>
            <a:pPr>
              <a:buNone/>
            </a:pPr>
            <a:r>
              <a:rPr lang="fr-FR" dirty="0" smtClean="0"/>
              <a:t>	</a:t>
            </a:r>
            <a:r>
              <a:rPr lang="fr-FR" u="sng" dirty="0" smtClean="0">
                <a:solidFill>
                  <a:srgbClr val="FF0000"/>
                </a:solidFill>
              </a:rPr>
              <a:t>Les responsables de l’inflation :</a:t>
            </a:r>
          </a:p>
          <a:p>
            <a:pPr>
              <a:buNone/>
            </a:pPr>
            <a:r>
              <a:rPr lang="fr-FR" b="1" dirty="0" smtClean="0"/>
              <a:t>	Les autorités monétaires</a:t>
            </a:r>
            <a:endParaRPr lang="fr-FR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u="sng" dirty="0" smtClean="0"/>
              <a:t>II – Les causes de l’inflation</a:t>
            </a:r>
            <a:r>
              <a:rPr lang="fr-FR" u="sng" dirty="0" smtClean="0"/>
              <a:t> :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b="1" u="sng" dirty="0" smtClean="0"/>
              <a:t>D </a:t>
            </a:r>
            <a:r>
              <a:rPr lang="fr-FR" u="sng" dirty="0" smtClean="0"/>
              <a:t>-  </a:t>
            </a:r>
            <a:r>
              <a:rPr lang="fr-FR" b="1" u="sng" dirty="0" smtClean="0"/>
              <a:t>L’inflation par la monnaie :</a:t>
            </a:r>
            <a:endParaRPr lang="fr-FR" b="1" dirty="0" smtClean="0"/>
          </a:p>
          <a:p>
            <a:pPr>
              <a:buNone/>
            </a:pPr>
            <a:r>
              <a:rPr lang="fr-FR" dirty="0" smtClean="0"/>
              <a:t>	</a:t>
            </a:r>
            <a:r>
              <a:rPr lang="fr-FR" u="sng" dirty="0" smtClean="0">
                <a:solidFill>
                  <a:srgbClr val="FF0000"/>
                </a:solidFill>
              </a:rPr>
              <a:t>Pour quelles raisons la Banque centrale imprime-t-elle trop de monnaie ? </a:t>
            </a:r>
          </a:p>
          <a:p>
            <a:r>
              <a:rPr lang="fr-FR" b="1" dirty="0" smtClean="0"/>
              <a:t>le financement des dépenses publiques</a:t>
            </a:r>
          </a:p>
          <a:p>
            <a:r>
              <a:rPr lang="fr-FR" b="1" dirty="0" smtClean="0"/>
              <a:t>l’allégement du poids réel de la dette publique</a:t>
            </a:r>
            <a:r>
              <a:rPr lang="fr-FR" dirty="0" smtClean="0"/>
              <a:t> </a:t>
            </a:r>
          </a:p>
          <a:p>
            <a:r>
              <a:rPr lang="fr-FR" b="1" dirty="0" smtClean="0"/>
              <a:t>le biais inflationniste de la politique de la banque centrale</a:t>
            </a:r>
            <a:r>
              <a:rPr lang="fr-FR" dirty="0" smtClean="0"/>
              <a:t> </a:t>
            </a:r>
            <a:endParaRPr lang="fr-FR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u="sng" dirty="0" smtClean="0"/>
              <a:t>II – Les causes de l’inflation</a:t>
            </a:r>
            <a:r>
              <a:rPr lang="fr-FR" u="sng" dirty="0" smtClean="0"/>
              <a:t> :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b="1" u="sng" dirty="0" smtClean="0"/>
              <a:t>D </a:t>
            </a:r>
            <a:r>
              <a:rPr lang="fr-FR" u="sng" dirty="0" smtClean="0"/>
              <a:t>-  </a:t>
            </a:r>
            <a:r>
              <a:rPr lang="fr-FR" b="1" u="sng" dirty="0" smtClean="0"/>
              <a:t>L’inflation par la monnaie :</a:t>
            </a:r>
            <a:endParaRPr lang="fr-FR" b="1" dirty="0" smtClean="0"/>
          </a:p>
          <a:p>
            <a:pPr>
              <a:buNone/>
            </a:pPr>
            <a:r>
              <a:rPr lang="fr-FR" dirty="0" smtClean="0"/>
              <a:t>	</a:t>
            </a:r>
            <a:r>
              <a:rPr lang="fr-FR" u="sng" dirty="0" smtClean="0">
                <a:solidFill>
                  <a:srgbClr val="FF0000"/>
                </a:solidFill>
              </a:rPr>
              <a:t>La solution :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</a:p>
          <a:p>
            <a:r>
              <a:rPr lang="fr-FR" dirty="0" smtClean="0"/>
              <a:t>Ralentir la création monétaire. Friedman propose la </a:t>
            </a:r>
            <a:r>
              <a:rPr lang="fr-FR" b="1" dirty="0" smtClean="0"/>
              <a:t>règle des k%</a:t>
            </a:r>
            <a:r>
              <a:rPr lang="fr-FR" dirty="0" smtClean="0"/>
              <a:t> </a:t>
            </a:r>
            <a:endParaRPr lang="fr-FR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fr-FR" dirty="0" smtClean="0"/>
              <a:t>Les taux d’inflation en 2010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2290" name="Picture 2" descr="Fichier:World Inflation rate 2010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268760"/>
            <a:ext cx="8424936" cy="50405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u="sng" dirty="0" smtClean="0"/>
              <a:t>III – Les effets de l’inflation</a:t>
            </a:r>
            <a:r>
              <a:rPr lang="fr-FR" u="sng" dirty="0" smtClean="0"/>
              <a:t> :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u="sng" dirty="0" smtClean="0"/>
              <a:t>A – La vision keynésienne : les effets positifs d’une inflation rampante </a:t>
            </a:r>
            <a:endParaRPr lang="fr-FR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u="sng" dirty="0" smtClean="0"/>
              <a:t>III – Les effets de l’inflation</a:t>
            </a:r>
            <a:r>
              <a:rPr lang="fr-FR" u="sng" dirty="0" smtClean="0"/>
              <a:t> :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u="sng" dirty="0" smtClean="0"/>
              <a:t>A – La vision keynésienne : les effets positifs d’une inflation rampante </a:t>
            </a:r>
          </a:p>
          <a:p>
            <a:pPr>
              <a:buFont typeface="Arial" charset="0"/>
              <a:buChar char="•"/>
            </a:pPr>
            <a:r>
              <a:rPr lang="fr-FR" dirty="0" smtClean="0"/>
              <a:t>Elle favorise la dépense</a:t>
            </a:r>
          </a:p>
          <a:p>
            <a:pPr>
              <a:buFont typeface="Arial" charset="0"/>
              <a:buChar char="•"/>
            </a:pPr>
            <a:r>
              <a:rPr lang="fr-FR" dirty="0" smtClean="0"/>
              <a:t>Elle favorise l’emprunt </a:t>
            </a:r>
          </a:p>
          <a:p>
            <a:pPr>
              <a:buFont typeface="Arial" charset="0"/>
              <a:buChar char="•"/>
            </a:pPr>
            <a:r>
              <a:rPr lang="fr-FR" dirty="0" smtClean="0"/>
              <a:t>Elle favorise l’investissement (effet de levier) </a:t>
            </a:r>
          </a:p>
          <a:p>
            <a:pPr>
              <a:buFont typeface="Arial" charset="0"/>
              <a:buChar char="•"/>
            </a:pPr>
            <a:r>
              <a:rPr lang="fr-FR" dirty="0" smtClean="0"/>
              <a:t>Elle évite certains conflits sociaux </a:t>
            </a:r>
          </a:p>
          <a:p>
            <a:pPr>
              <a:buFont typeface="Arial" charset="0"/>
              <a:buChar char="•"/>
            </a:pPr>
            <a:r>
              <a:rPr lang="fr-FR" dirty="0" smtClean="0"/>
              <a:t>Elle permet l’ajustement des salaires réels à la baisse</a:t>
            </a:r>
            <a:endParaRPr lang="fr-FR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u="sng" dirty="0" smtClean="0"/>
              <a:t>III – Les effets de l’inflation</a:t>
            </a:r>
            <a:r>
              <a:rPr lang="fr-FR" u="sng" dirty="0" smtClean="0"/>
              <a:t> :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u="sng" dirty="0" smtClean="0"/>
              <a:t>B – Vision monétariste : les coûts de l’inflation</a:t>
            </a:r>
          </a:p>
          <a:p>
            <a:pPr>
              <a:buFont typeface="Arial" charset="0"/>
              <a:buChar char="•"/>
            </a:pPr>
            <a:r>
              <a:rPr lang="fr-FR" dirty="0" smtClean="0"/>
              <a:t>L’inflation pervertit l’étalon monétaire</a:t>
            </a:r>
          </a:p>
          <a:p>
            <a:pPr>
              <a:buFont typeface="Arial" charset="0"/>
              <a:buChar char="•"/>
            </a:pPr>
            <a:endParaRPr lang="fr-FR" dirty="0" smtClean="0"/>
          </a:p>
          <a:p>
            <a:pPr>
              <a:buFont typeface="Arial" charset="0"/>
              <a:buChar char="•"/>
            </a:pPr>
            <a:endParaRPr lang="fr-FR" dirty="0" smtClean="0"/>
          </a:p>
          <a:p>
            <a:pPr>
              <a:buNone/>
            </a:pPr>
            <a:endParaRPr lang="fr-FR" u="sng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u="sng" dirty="0" smtClean="0"/>
              <a:t>III – Les effets de l’inflation</a:t>
            </a:r>
            <a:r>
              <a:rPr lang="fr-FR" u="sng" dirty="0" smtClean="0"/>
              <a:t> :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u="sng" dirty="0" smtClean="0"/>
              <a:t>B – Vision monétariste : les coûts de l’inflation</a:t>
            </a:r>
          </a:p>
          <a:p>
            <a:pPr>
              <a:buFont typeface="Arial" charset="0"/>
              <a:buChar char="•"/>
            </a:pPr>
            <a:r>
              <a:rPr lang="fr-FR" dirty="0" smtClean="0"/>
              <a:t>Elle pervertit l’étalon monétaire</a:t>
            </a:r>
          </a:p>
          <a:p>
            <a:pPr>
              <a:buFont typeface="Arial" charset="0"/>
              <a:buChar char="•"/>
            </a:pPr>
            <a:r>
              <a:rPr lang="fr-FR" dirty="0" smtClean="0"/>
              <a:t>Elle défavorise l’épargne</a:t>
            </a:r>
          </a:p>
          <a:p>
            <a:pPr>
              <a:buFont typeface="Arial" charset="0"/>
              <a:buChar char="•"/>
            </a:pPr>
            <a:endParaRPr lang="fr-FR" dirty="0" smtClean="0"/>
          </a:p>
          <a:p>
            <a:pPr>
              <a:buFont typeface="Arial" charset="0"/>
              <a:buChar char="•"/>
            </a:pPr>
            <a:endParaRPr lang="fr-FR" dirty="0" smtClean="0"/>
          </a:p>
          <a:p>
            <a:pPr>
              <a:buNone/>
            </a:pPr>
            <a:endParaRPr lang="fr-FR" u="sng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u="sng" dirty="0" smtClean="0"/>
              <a:t>III – Les effets de l’inflation</a:t>
            </a:r>
            <a:r>
              <a:rPr lang="fr-FR" u="sng" dirty="0" smtClean="0"/>
              <a:t> :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u="sng" dirty="0" smtClean="0"/>
              <a:t>B – Vision monétariste : les coûts de l’inflation</a:t>
            </a:r>
          </a:p>
          <a:p>
            <a:pPr>
              <a:buFont typeface="Arial" charset="0"/>
              <a:buChar char="•"/>
            </a:pPr>
            <a:r>
              <a:rPr lang="fr-FR" dirty="0" smtClean="0"/>
              <a:t>Elle pervertit l’étalon monétaire</a:t>
            </a:r>
          </a:p>
          <a:p>
            <a:pPr>
              <a:buFont typeface="Arial" charset="0"/>
              <a:buChar char="•"/>
            </a:pPr>
            <a:r>
              <a:rPr lang="fr-FR" dirty="0" smtClean="0"/>
              <a:t>Elle défavorise l’épargne</a:t>
            </a:r>
          </a:p>
          <a:p>
            <a:pPr>
              <a:buFont typeface="Arial" charset="0"/>
              <a:buChar char="•"/>
            </a:pPr>
            <a:r>
              <a:rPr lang="fr-FR" dirty="0" smtClean="0"/>
              <a:t>Elle entraîne à terme un effet massue </a:t>
            </a:r>
          </a:p>
          <a:p>
            <a:pPr>
              <a:buFont typeface="Arial" charset="0"/>
              <a:buChar char="•"/>
            </a:pPr>
            <a:endParaRPr lang="fr-FR" dirty="0" smtClean="0"/>
          </a:p>
          <a:p>
            <a:pPr>
              <a:buNone/>
            </a:pPr>
            <a:endParaRPr lang="fr-FR" u="sng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u="sng" dirty="0" smtClean="0"/>
              <a:t>II – Les effets de l’inflation</a:t>
            </a:r>
            <a:r>
              <a:rPr lang="fr-FR" u="sng" dirty="0" smtClean="0"/>
              <a:t> :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u="sng" dirty="0" smtClean="0"/>
              <a:t>B – Vision monétariste : les coûts de l’inflation</a:t>
            </a:r>
          </a:p>
          <a:p>
            <a:pPr>
              <a:buFont typeface="Arial" charset="0"/>
              <a:buChar char="•"/>
            </a:pPr>
            <a:r>
              <a:rPr lang="fr-FR" dirty="0" smtClean="0"/>
              <a:t>Elle pervertit l’étalon monétaire</a:t>
            </a:r>
          </a:p>
          <a:p>
            <a:pPr>
              <a:buFont typeface="Arial" charset="0"/>
              <a:buChar char="•"/>
            </a:pPr>
            <a:r>
              <a:rPr lang="fr-FR" dirty="0" smtClean="0"/>
              <a:t>Elle défavorise l’épargne</a:t>
            </a:r>
          </a:p>
          <a:p>
            <a:pPr>
              <a:buFont typeface="Arial" charset="0"/>
              <a:buChar char="•"/>
            </a:pPr>
            <a:r>
              <a:rPr lang="fr-FR" dirty="0" smtClean="0"/>
              <a:t>Elle entraîne à terme un effet massue </a:t>
            </a:r>
          </a:p>
          <a:p>
            <a:pPr>
              <a:buFont typeface="Arial" charset="0"/>
              <a:buChar char="•"/>
            </a:pPr>
            <a:r>
              <a:rPr lang="fr-FR" dirty="0" smtClean="0"/>
              <a:t>Elle devient volatile quand elle s’élève </a:t>
            </a:r>
          </a:p>
          <a:p>
            <a:pPr>
              <a:buNone/>
            </a:pPr>
            <a:endParaRPr lang="fr-FR" u="sng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1202" name="Picture 2" descr="C:\Users\Joel\Documents\AEH - 2ème année\Déséquilibres éco\inflation_variabilit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60924" y="508356"/>
            <a:ext cx="4627300" cy="54910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u="sng" dirty="0" smtClean="0"/>
              <a:t>II – Les effets de l’inflation</a:t>
            </a:r>
            <a:r>
              <a:rPr lang="fr-FR" u="sng" dirty="0" smtClean="0"/>
              <a:t> :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u="sng" dirty="0" smtClean="0"/>
              <a:t>B – Vision monétariste : les coûts de l’inflation</a:t>
            </a:r>
          </a:p>
          <a:p>
            <a:pPr>
              <a:buFont typeface="Arial" charset="0"/>
              <a:buChar char="•"/>
            </a:pPr>
            <a:r>
              <a:rPr lang="fr-FR" dirty="0" smtClean="0"/>
              <a:t>Elle pervertit l’étalon monétaire</a:t>
            </a:r>
          </a:p>
          <a:p>
            <a:pPr>
              <a:buFont typeface="Arial" charset="0"/>
              <a:buChar char="•"/>
            </a:pPr>
            <a:r>
              <a:rPr lang="fr-FR" dirty="0" smtClean="0"/>
              <a:t>Elle défavorise l’épargne</a:t>
            </a:r>
          </a:p>
          <a:p>
            <a:pPr>
              <a:buFont typeface="Arial" charset="0"/>
              <a:buChar char="•"/>
            </a:pPr>
            <a:r>
              <a:rPr lang="fr-FR" dirty="0" smtClean="0"/>
              <a:t>Elle entraîne à terme un effet massue </a:t>
            </a:r>
          </a:p>
          <a:p>
            <a:pPr>
              <a:buFont typeface="Arial" charset="0"/>
              <a:buChar char="•"/>
            </a:pPr>
            <a:r>
              <a:rPr lang="fr-FR" dirty="0" smtClean="0"/>
              <a:t>Elle devient volatile quand elle s’élève </a:t>
            </a:r>
          </a:p>
          <a:p>
            <a:pPr>
              <a:buFont typeface="Arial" charset="0"/>
              <a:buChar char="•"/>
            </a:pPr>
            <a:r>
              <a:rPr lang="fr-FR" dirty="0" smtClean="0"/>
              <a:t>Elle diffuse une fausse information </a:t>
            </a:r>
          </a:p>
          <a:p>
            <a:pPr>
              <a:buNone/>
            </a:pPr>
            <a:endParaRPr lang="fr-FR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u="sng" dirty="0" smtClean="0"/>
              <a:t>III – Les effets de l’inflation</a:t>
            </a:r>
            <a:r>
              <a:rPr lang="fr-FR" u="sng" dirty="0" smtClean="0"/>
              <a:t> :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u="sng" dirty="0" smtClean="0"/>
              <a:t>B – Vision monétariste : les coûts de l’inflation</a:t>
            </a:r>
          </a:p>
          <a:p>
            <a:pPr>
              <a:buFont typeface="Arial" charset="0"/>
              <a:buChar char="•"/>
            </a:pPr>
            <a:r>
              <a:rPr lang="fr-FR" dirty="0" smtClean="0"/>
              <a:t>Elle pervertit l’étalon monétaire</a:t>
            </a:r>
          </a:p>
          <a:p>
            <a:pPr>
              <a:buFont typeface="Arial" charset="0"/>
              <a:buChar char="•"/>
            </a:pPr>
            <a:r>
              <a:rPr lang="fr-FR" dirty="0" smtClean="0"/>
              <a:t>Elle défavorise l’épargne</a:t>
            </a:r>
          </a:p>
          <a:p>
            <a:pPr>
              <a:buFont typeface="Arial" charset="0"/>
              <a:buChar char="•"/>
            </a:pPr>
            <a:r>
              <a:rPr lang="fr-FR" dirty="0" smtClean="0"/>
              <a:t>Elle entraîne à terme un effet massue </a:t>
            </a:r>
          </a:p>
          <a:p>
            <a:pPr>
              <a:buFont typeface="Arial" charset="0"/>
              <a:buChar char="•"/>
            </a:pPr>
            <a:r>
              <a:rPr lang="fr-FR" dirty="0" smtClean="0"/>
              <a:t>Elle devient volatile quand elle s’élève </a:t>
            </a:r>
          </a:p>
          <a:p>
            <a:pPr>
              <a:buFont typeface="Arial" charset="0"/>
              <a:buChar char="•"/>
            </a:pPr>
            <a:r>
              <a:rPr lang="fr-FR" dirty="0" smtClean="0"/>
              <a:t>Elle diffuse une fausse information </a:t>
            </a:r>
          </a:p>
          <a:p>
            <a:pPr>
              <a:buFont typeface="Arial" charset="0"/>
              <a:buChar char="•"/>
            </a:pPr>
            <a:r>
              <a:rPr lang="fr-FR" dirty="0" smtClean="0"/>
              <a:t>Elle détériore la compétitivité</a:t>
            </a:r>
          </a:p>
          <a:p>
            <a:pPr>
              <a:buFont typeface="Arial" charset="0"/>
              <a:buChar char="•"/>
            </a:pPr>
            <a:endParaRPr lang="fr-FR" dirty="0" smtClean="0"/>
          </a:p>
          <a:p>
            <a:pPr>
              <a:buNone/>
            </a:pPr>
            <a:endParaRPr lang="fr-FR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u="sng" dirty="0" smtClean="0"/>
              <a:t>III – Les effets de l’inflation</a:t>
            </a:r>
            <a:r>
              <a:rPr lang="fr-FR" u="sng" dirty="0" smtClean="0"/>
              <a:t> :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fr-FR" u="sng" dirty="0" smtClean="0"/>
              <a:t>B – Vision monétariste : les coûts de l’inflation</a:t>
            </a:r>
          </a:p>
          <a:p>
            <a:pPr>
              <a:buFont typeface="Arial" charset="0"/>
              <a:buChar char="•"/>
            </a:pPr>
            <a:r>
              <a:rPr lang="fr-FR" dirty="0" smtClean="0"/>
              <a:t>Elle pervertit l’étalon monétaire</a:t>
            </a:r>
          </a:p>
          <a:p>
            <a:pPr>
              <a:buFont typeface="Arial" charset="0"/>
              <a:buChar char="•"/>
            </a:pPr>
            <a:r>
              <a:rPr lang="fr-FR" dirty="0" smtClean="0"/>
              <a:t>Elle défavorise l’épargne</a:t>
            </a:r>
          </a:p>
          <a:p>
            <a:pPr>
              <a:buFont typeface="Arial" charset="0"/>
              <a:buChar char="•"/>
            </a:pPr>
            <a:r>
              <a:rPr lang="fr-FR" dirty="0" smtClean="0"/>
              <a:t>Elle entraîne à terme un effet massue </a:t>
            </a:r>
          </a:p>
          <a:p>
            <a:pPr>
              <a:buFont typeface="Arial" charset="0"/>
              <a:buChar char="•"/>
            </a:pPr>
            <a:r>
              <a:rPr lang="fr-FR" dirty="0" smtClean="0"/>
              <a:t>Elle devient volatile quand elle s’élève </a:t>
            </a:r>
          </a:p>
          <a:p>
            <a:pPr>
              <a:buFont typeface="Arial" charset="0"/>
              <a:buChar char="•"/>
            </a:pPr>
            <a:r>
              <a:rPr lang="fr-FR" dirty="0" smtClean="0"/>
              <a:t>Elle diffuse une fausse information </a:t>
            </a:r>
          </a:p>
          <a:p>
            <a:pPr>
              <a:buFont typeface="Arial" charset="0"/>
              <a:buChar char="•"/>
            </a:pPr>
            <a:r>
              <a:rPr lang="fr-FR" dirty="0" smtClean="0"/>
              <a:t>Elle détériore la compétitivité</a:t>
            </a:r>
          </a:p>
          <a:p>
            <a:pPr>
              <a:buFont typeface="Arial" charset="0"/>
              <a:buChar char="•"/>
            </a:pPr>
            <a:r>
              <a:rPr lang="fr-FR" dirty="0" smtClean="0"/>
              <a:t>Elle attise les antagonismes sociaux </a:t>
            </a:r>
          </a:p>
          <a:p>
            <a:pPr>
              <a:buFont typeface="Arial" charset="0"/>
              <a:buChar char="•"/>
            </a:pPr>
            <a:endParaRPr lang="fr-FR" dirty="0" smtClean="0"/>
          </a:p>
          <a:p>
            <a:pPr>
              <a:buNone/>
            </a:pPr>
            <a:endParaRPr lang="fr-FR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graphicFrame>
        <p:nvGraphicFramePr>
          <p:cNvPr id="52226" name="Object 2"/>
          <p:cNvGraphicFramePr>
            <a:graphicFrameLocks noChangeAspect="1"/>
          </p:cNvGraphicFramePr>
          <p:nvPr/>
        </p:nvGraphicFramePr>
        <p:xfrm>
          <a:off x="683568" y="1772816"/>
          <a:ext cx="7957160" cy="2880320"/>
        </p:xfrm>
        <a:graphic>
          <a:graphicData uri="http://schemas.openxmlformats.org/presentationml/2006/ole">
            <p:oleObj spid="_x0000_s52226" name="Document" r:id="rId3" imgW="6103327" imgH="1613514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Henri Guitton : « </a:t>
            </a:r>
            <a:r>
              <a:rPr lang="fr-FR" i="1" dirty="0" smtClean="0"/>
              <a:t>L’inflation appauvrit les plus faibles et renforce les plus forts</a:t>
            </a:r>
            <a:r>
              <a:rPr lang="fr-FR" dirty="0" smtClean="0"/>
              <a:t> ». 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Lénine : « La meilleure manière de détruire le système capitaliste est de s’attaquer à sa monnaie. Il n’y a pas de manière plus subtile, plus sûre et plus discrète de renverser l’ordre existant de la société que de corrompre sa monnaie. »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3250" name="Picture 2" descr="C:\Users\Joel\Documents\AEH - 2ème année\Déséquilibres éco\inflation et croissance 20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663264"/>
            <a:ext cx="6639420" cy="52140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u="sng" smtClean="0"/>
              <a:t>V </a:t>
            </a:r>
            <a:r>
              <a:rPr lang="fr-FR" u="sng" dirty="0" smtClean="0"/>
              <a:t>-  La lutte contre l’inflation :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u="sng" dirty="0" smtClean="0"/>
              <a:t>IV -  La lutte contre l’inflation :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dirty="0" smtClean="0"/>
              <a:t>« L’inflation, c’est comme la pâte dentifrice. Quand elle est sortie du tube, impossible de l’y faire rentrer. »</a:t>
            </a:r>
          </a:p>
          <a:p>
            <a:pPr>
              <a:buNone/>
            </a:pPr>
            <a:r>
              <a:rPr lang="fr-FR" b="1" dirty="0" smtClean="0"/>
              <a:t>Karl Otto </a:t>
            </a:r>
            <a:r>
              <a:rPr lang="fr-FR" b="1" dirty="0" err="1" smtClean="0"/>
              <a:t>Pöhl</a:t>
            </a:r>
            <a:r>
              <a:rPr lang="fr-FR" b="1" dirty="0" smtClean="0"/>
              <a:t>, ancien président de la Bundesbank de 1980 à 1991 </a:t>
            </a:r>
            <a:endParaRPr lang="fr-FR" dirty="0" smtClean="0"/>
          </a:p>
          <a:p>
            <a:pPr>
              <a:buNone/>
            </a:pPr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u="sng" dirty="0" smtClean="0"/>
              <a:t>IV -  La lutte contre l’inflation :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u="sng" dirty="0" smtClean="0"/>
              <a:t>1 - Le blocage des prix :</a:t>
            </a:r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u="sng" dirty="0" smtClean="0"/>
              <a:t>IV -  La lutte contre l’inflation :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u="sng" dirty="0" smtClean="0"/>
              <a:t>1 - Le blocage des prix :</a:t>
            </a:r>
            <a:endParaRPr lang="fr-FR" dirty="0" smtClean="0"/>
          </a:p>
          <a:p>
            <a:r>
              <a:rPr lang="fr-FR" u="sng" dirty="0" smtClean="0"/>
              <a:t>2 - La politique budgétaire :</a:t>
            </a:r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u="sng" dirty="0" smtClean="0"/>
              <a:t>IV -  La lutte contre l’inflation :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u="sng" dirty="0" smtClean="0"/>
              <a:t>1 - Le blocage des prix :</a:t>
            </a:r>
            <a:endParaRPr lang="fr-FR" dirty="0" smtClean="0"/>
          </a:p>
          <a:p>
            <a:r>
              <a:rPr lang="fr-FR" u="sng" dirty="0" smtClean="0"/>
              <a:t>2 - La politique budgétaire :</a:t>
            </a:r>
            <a:endParaRPr lang="fr-FR" dirty="0" smtClean="0"/>
          </a:p>
          <a:p>
            <a:r>
              <a:rPr lang="fr-FR" u="sng" dirty="0" smtClean="0"/>
              <a:t>3 -  La politique des revenus :</a:t>
            </a:r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u="sng" dirty="0" smtClean="0"/>
              <a:t>IV -  La lutte contre l’inflation :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u="sng" dirty="0" smtClean="0"/>
              <a:t>1 - Le blocage des prix :</a:t>
            </a:r>
            <a:endParaRPr lang="fr-FR" dirty="0" smtClean="0"/>
          </a:p>
          <a:p>
            <a:r>
              <a:rPr lang="fr-FR" u="sng" dirty="0" smtClean="0"/>
              <a:t>2 - La politique budgétaire :</a:t>
            </a:r>
            <a:endParaRPr lang="fr-FR" dirty="0" smtClean="0"/>
          </a:p>
          <a:p>
            <a:r>
              <a:rPr lang="fr-FR" u="sng" dirty="0" smtClean="0"/>
              <a:t>3 -  La politique des revenus :</a:t>
            </a:r>
            <a:endParaRPr lang="fr-FR" dirty="0" smtClean="0"/>
          </a:p>
          <a:p>
            <a:r>
              <a:rPr lang="fr-FR" u="sng" dirty="0" smtClean="0"/>
              <a:t>4 - La politique monétaire :</a:t>
            </a:r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u="sng" dirty="0" smtClean="0"/>
              <a:t>IV -  La lutte contre l’inflation :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u="sng" dirty="0" smtClean="0"/>
              <a:t>1 - Le blocage des prix :</a:t>
            </a:r>
            <a:endParaRPr lang="fr-FR" dirty="0" smtClean="0"/>
          </a:p>
          <a:p>
            <a:r>
              <a:rPr lang="fr-FR" u="sng" dirty="0" smtClean="0"/>
              <a:t>2 - La politique budgétaire :</a:t>
            </a:r>
            <a:endParaRPr lang="fr-FR" dirty="0" smtClean="0"/>
          </a:p>
          <a:p>
            <a:r>
              <a:rPr lang="fr-FR" u="sng" dirty="0" smtClean="0"/>
              <a:t>3 -  La politique des revenus :</a:t>
            </a:r>
            <a:endParaRPr lang="fr-FR" dirty="0" smtClean="0"/>
          </a:p>
          <a:p>
            <a:r>
              <a:rPr lang="fr-FR" u="sng" dirty="0" smtClean="0"/>
              <a:t>4 - La politique monétaire :</a:t>
            </a:r>
            <a:endParaRPr lang="fr-FR" dirty="0" smtClean="0"/>
          </a:p>
          <a:p>
            <a:pPr>
              <a:buNone/>
            </a:pPr>
            <a:r>
              <a:rPr lang="fr-FR" dirty="0" smtClean="0"/>
              <a:t>	 </a:t>
            </a:r>
            <a:r>
              <a:rPr lang="fr-FR" sz="2800" dirty="0" smtClean="0"/>
              <a:t>- Le remède à l’inflation :</a:t>
            </a:r>
          </a:p>
          <a:p>
            <a:pPr>
              <a:buNone/>
            </a:pPr>
            <a:r>
              <a:rPr lang="fr-FR" sz="2800" dirty="0" smtClean="0"/>
              <a:t>	- Les effets secondaires du remède : </a:t>
            </a:r>
          </a:p>
          <a:p>
            <a:pPr>
              <a:buNone/>
            </a:pPr>
            <a:r>
              <a:rPr lang="fr-FR" sz="2800" dirty="0" smtClean="0"/>
              <a:t>	- Comment atténuer les effets secondaires du remède ?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52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30733" y="620688"/>
            <a:ext cx="6085439" cy="5767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63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836712"/>
            <a:ext cx="7682865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688" y="764704"/>
            <a:ext cx="7504720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675</TotalTime>
  <Words>688</Words>
  <Application>Microsoft Office PowerPoint</Application>
  <PresentationFormat>Affichage à l'écran (4:3)</PresentationFormat>
  <Paragraphs>301</Paragraphs>
  <Slides>71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71</vt:i4>
      </vt:variant>
    </vt:vector>
  </HeadingPairs>
  <TitlesOfParts>
    <vt:vector size="73" baseType="lpstr">
      <vt:lpstr>Thème Office</vt:lpstr>
      <vt:lpstr>Document</vt:lpstr>
      <vt:lpstr>L’INFLATION </vt:lpstr>
      <vt:lpstr>Timbre poste allemand en 1923 </vt:lpstr>
      <vt:lpstr>Billet du Zimbabwe en 2008 </vt:lpstr>
      <vt:lpstr>Introduction </vt:lpstr>
      <vt:lpstr>I – La mesure de l’inflation : </vt:lpstr>
      <vt:lpstr>I – La mesure de l’inflation : </vt:lpstr>
      <vt:lpstr>I – La mesure de l’inflation : </vt:lpstr>
      <vt:lpstr>I – La mesure de l’inflation : </vt:lpstr>
      <vt:lpstr>I – La mesure de l’inflation : </vt:lpstr>
      <vt:lpstr>I – La mesure de l’inflation : </vt:lpstr>
      <vt:lpstr>I – La mesure de l’inflation : </vt:lpstr>
      <vt:lpstr>I – La mesure de l’inflation : </vt:lpstr>
      <vt:lpstr>Diapositive 13</vt:lpstr>
      <vt:lpstr>I – La mesure de l’inflation : </vt:lpstr>
      <vt:lpstr>I – La mesure de l’inflation : </vt:lpstr>
      <vt:lpstr>I – La mesure de l’inflation : </vt:lpstr>
      <vt:lpstr>I – La mesure de l’inflation : </vt:lpstr>
      <vt:lpstr>Diapositive 18</vt:lpstr>
      <vt:lpstr>I – La mesure de l’inflation : </vt:lpstr>
      <vt:lpstr>Le passage à l’euro a-t-il accru l’inflation ? </vt:lpstr>
      <vt:lpstr>I – La mesure de l’inflation : </vt:lpstr>
      <vt:lpstr>Diapositive 22</vt:lpstr>
      <vt:lpstr>Petit focus sur l'inflation américaine </vt:lpstr>
      <vt:lpstr>II – Les causes de l’inflation : </vt:lpstr>
      <vt:lpstr>II – Les causes de l’inflation : </vt:lpstr>
      <vt:lpstr>II – Les causes de l’inflation : </vt:lpstr>
      <vt:lpstr>II – Les causes de l’inflation : </vt:lpstr>
      <vt:lpstr>II – Les causes de l’inflation : </vt:lpstr>
      <vt:lpstr>Diapositive 29</vt:lpstr>
      <vt:lpstr>II – Les causes de l’inflation : </vt:lpstr>
      <vt:lpstr>II – Les causes de l’inflation : </vt:lpstr>
      <vt:lpstr>II – Les causes de l’inflation : </vt:lpstr>
      <vt:lpstr>II – Les causes de l’inflation : </vt:lpstr>
      <vt:lpstr>II – Les causes de l’inflation : </vt:lpstr>
      <vt:lpstr>II – Les causes de l’inflation : </vt:lpstr>
      <vt:lpstr>II – Les causes de l’inflation : </vt:lpstr>
      <vt:lpstr>II – Les causes de l’inflation : </vt:lpstr>
      <vt:lpstr>Diapositive 38</vt:lpstr>
      <vt:lpstr>Diapositive 39</vt:lpstr>
      <vt:lpstr>Diapositive 40</vt:lpstr>
      <vt:lpstr>II – Les causes de l’inflation : </vt:lpstr>
      <vt:lpstr>II – Les causes de l’inflation : </vt:lpstr>
      <vt:lpstr>II – Les causes de l’inflation : </vt:lpstr>
      <vt:lpstr>II – Les causes de l’inflation : </vt:lpstr>
      <vt:lpstr>II – Les causes de l’inflation : </vt:lpstr>
      <vt:lpstr>II – Les causes de l’inflation : </vt:lpstr>
      <vt:lpstr>Les taux d’inflation en 2010</vt:lpstr>
      <vt:lpstr>III – Les effets de l’inflation : </vt:lpstr>
      <vt:lpstr>III – Les effets de l’inflation : </vt:lpstr>
      <vt:lpstr>III – Les effets de l’inflation : </vt:lpstr>
      <vt:lpstr>III – Les effets de l’inflation : </vt:lpstr>
      <vt:lpstr>III – Les effets de l’inflation : </vt:lpstr>
      <vt:lpstr>II – Les effets de l’inflation : </vt:lpstr>
      <vt:lpstr>Diapositive 54</vt:lpstr>
      <vt:lpstr>II – Les effets de l’inflation : </vt:lpstr>
      <vt:lpstr>III – Les effets de l’inflation : </vt:lpstr>
      <vt:lpstr>III – Les effets de l’inflation : </vt:lpstr>
      <vt:lpstr>Diapositive 58</vt:lpstr>
      <vt:lpstr>Diapositive 59</vt:lpstr>
      <vt:lpstr>Diapositive 60</vt:lpstr>
      <vt:lpstr>Diapositive 61</vt:lpstr>
      <vt:lpstr>V -  La lutte contre l’inflation :</vt:lpstr>
      <vt:lpstr>IV -  La lutte contre l’inflation :</vt:lpstr>
      <vt:lpstr>IV -  La lutte contre l’inflation :</vt:lpstr>
      <vt:lpstr>IV -  La lutte contre l’inflation :</vt:lpstr>
      <vt:lpstr>IV -  La lutte contre l’inflation :</vt:lpstr>
      <vt:lpstr>IV -  La lutte contre l’inflation :</vt:lpstr>
      <vt:lpstr>IV -  La lutte contre l’inflation :</vt:lpstr>
      <vt:lpstr>Diapositive 69</vt:lpstr>
      <vt:lpstr>Diapositive 70</vt:lpstr>
      <vt:lpstr>Diapositive 71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L’INFLATION </dc:title>
  <dc:creator>Joel</dc:creator>
  <cp:lastModifiedBy>Joel</cp:lastModifiedBy>
  <cp:revision>142</cp:revision>
  <dcterms:created xsi:type="dcterms:W3CDTF">2011-12-07T16:32:33Z</dcterms:created>
  <dcterms:modified xsi:type="dcterms:W3CDTF">2012-02-12T14:03:08Z</dcterms:modified>
</cp:coreProperties>
</file>